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55"/>
  </p:notesMasterIdLst>
  <p:sldIdLst>
    <p:sldId id="256" r:id="rId2"/>
    <p:sldId id="336" r:id="rId3"/>
    <p:sldId id="337" r:id="rId4"/>
    <p:sldId id="338" r:id="rId5"/>
    <p:sldId id="339" r:id="rId6"/>
    <p:sldId id="340" r:id="rId7"/>
    <p:sldId id="386" r:id="rId8"/>
    <p:sldId id="343" r:id="rId9"/>
    <p:sldId id="344" r:id="rId10"/>
    <p:sldId id="345" r:id="rId11"/>
    <p:sldId id="346" r:id="rId12"/>
    <p:sldId id="347" r:id="rId13"/>
    <p:sldId id="387" r:id="rId14"/>
    <p:sldId id="348" r:id="rId15"/>
    <p:sldId id="349" r:id="rId16"/>
    <p:sldId id="350" r:id="rId17"/>
    <p:sldId id="351" r:id="rId18"/>
    <p:sldId id="352" r:id="rId19"/>
    <p:sldId id="353" r:id="rId20"/>
    <p:sldId id="356" r:id="rId21"/>
    <p:sldId id="357" r:id="rId22"/>
    <p:sldId id="358" r:id="rId23"/>
    <p:sldId id="359" r:id="rId24"/>
    <p:sldId id="361" r:id="rId25"/>
    <p:sldId id="360" r:id="rId26"/>
    <p:sldId id="363" r:id="rId27"/>
    <p:sldId id="364" r:id="rId28"/>
    <p:sldId id="362" r:id="rId29"/>
    <p:sldId id="367" r:id="rId30"/>
    <p:sldId id="369" r:id="rId31"/>
    <p:sldId id="370" r:id="rId32"/>
    <p:sldId id="371" r:id="rId33"/>
    <p:sldId id="372" r:id="rId34"/>
    <p:sldId id="373" r:id="rId35"/>
    <p:sldId id="374" r:id="rId36"/>
    <p:sldId id="389" r:id="rId37"/>
    <p:sldId id="375" r:id="rId38"/>
    <p:sldId id="376" r:id="rId39"/>
    <p:sldId id="377" r:id="rId40"/>
    <p:sldId id="379" r:id="rId41"/>
    <p:sldId id="395" r:id="rId42"/>
    <p:sldId id="258" r:id="rId43"/>
    <p:sldId id="388" r:id="rId44"/>
    <p:sldId id="396" r:id="rId45"/>
    <p:sldId id="265" r:id="rId46"/>
    <p:sldId id="384" r:id="rId47"/>
    <p:sldId id="354" r:id="rId48"/>
    <p:sldId id="355" r:id="rId49"/>
    <p:sldId id="390" r:id="rId50"/>
    <p:sldId id="391" r:id="rId51"/>
    <p:sldId id="392" r:id="rId52"/>
    <p:sldId id="393" r:id="rId53"/>
    <p:sldId id="394" r:id="rId5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FF00"/>
    <a:srgbClr val="FF99FF"/>
    <a:srgbClr val="66CCFF"/>
    <a:srgbClr val="6699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8" autoAdjust="0"/>
    <p:restoredTop sz="94622" autoAdjust="0"/>
  </p:normalViewPr>
  <p:slideViewPr>
    <p:cSldViewPr snapToObjects="1">
      <p:cViewPr>
        <p:scale>
          <a:sx n="100" d="100"/>
          <a:sy n="100" d="100"/>
        </p:scale>
        <p:origin x="-25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314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BBAAF8B1-B182-4295-809C-907800F02816}" type="datetimeFigureOut">
              <a:rPr lang="hu-HU"/>
              <a:pPr>
                <a:defRPr/>
              </a:pPr>
              <a:t>2015.08.31.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cs typeface="+mn-cs"/>
              </a:defRPr>
            </a:lvl1pPr>
          </a:lstStyle>
          <a:p>
            <a:pPr>
              <a:defRPr/>
            </a:pPr>
            <a:fld id="{3FA4AD20-74C5-43F4-9D3C-D9EE76AFD01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4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14339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79322E-0AA0-4217-87CE-455A700C35ED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hu-H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58371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BB9F83-14AA-4675-97EF-2F1C8A261C08}" type="slidenum">
              <a:rPr lang="hu-H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hu-H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 userDrawn="1"/>
        </p:nvSpPr>
        <p:spPr>
          <a:xfrm>
            <a:off x="447675" y="44450"/>
            <a:ext cx="4411663" cy="863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C8A0F7-535E-48D0-B6CD-6E0D1EF3CAB0}" type="datetimeFigureOut">
              <a:rPr lang="hu-HU"/>
              <a:pPr>
                <a:defRPr/>
              </a:pPr>
              <a:t>2015.08.31.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8FA013-EB26-4493-838E-81027BA038D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495800" y="3886200"/>
            <a:ext cx="4343400" cy="914400"/>
          </a:xfrm>
        </p:spPr>
        <p:txBody>
          <a:bodyPr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675" y="44450"/>
            <a:ext cx="4411663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5" r:id="rId2"/>
    <p:sldLayoutId id="2147483666" r:id="rId3"/>
    <p:sldLayoutId id="2147483667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1.png"/><Relationship Id="rId7" Type="http://schemas.openxmlformats.org/officeDocument/2006/relationships/image" Target="../media/image25.w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wmf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wmf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wmf"/><Relationship Id="rId4" Type="http://schemas.openxmlformats.org/officeDocument/2006/relationships/image" Target="../media/image63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/>
          <p:cNvSpPr>
            <a:spLocks noGrp="1"/>
          </p:cNvSpPr>
          <p:nvPr>
            <p:ph type="title"/>
          </p:nvPr>
        </p:nvSpPr>
        <p:spPr bwMode="auto">
          <a:xfrm>
            <a:off x="1258888" y="188913"/>
            <a:ext cx="7416800" cy="48244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sz="2400" b="0" cap="none" smtClean="0">
                <a:latin typeface="Arial" charset="0"/>
                <a:cs typeface="Arial" charset="0"/>
              </a:rPr>
              <a:t/>
            </a:r>
            <a:br>
              <a:rPr lang="hu-HU" sz="2400" b="0" cap="none" smtClean="0">
                <a:latin typeface="Arial" charset="0"/>
                <a:cs typeface="Arial" charset="0"/>
              </a:rPr>
            </a:br>
            <a:r>
              <a:rPr lang="hu-HU" sz="2400" b="0" cap="none" smtClean="0">
                <a:latin typeface="Arial" charset="0"/>
                <a:cs typeface="Arial" charset="0"/>
              </a:rPr>
              <a:t> </a:t>
            </a:r>
            <a:r>
              <a:rPr lang="hu-HU" sz="2400" cap="none" smtClean="0">
                <a:latin typeface="Arial" charset="0"/>
                <a:cs typeface="Arial" charset="0"/>
              </a:rPr>
              <a:t>„A Dunántúli-középhegység karsztvíz készletének mennyiségi, minőségi állapota” című fórum </a:t>
            </a:r>
            <a:br>
              <a:rPr lang="hu-HU" sz="2400" cap="none" smtClean="0">
                <a:latin typeface="Arial" charset="0"/>
                <a:cs typeface="Arial" charset="0"/>
              </a:rPr>
            </a:br>
            <a:r>
              <a:rPr lang="hu-HU" sz="2400" b="0" cap="none" smtClean="0">
                <a:latin typeface="Arial" charset="0"/>
                <a:cs typeface="Arial" charset="0"/>
              </a:rPr>
              <a:t/>
            </a:r>
            <a:br>
              <a:rPr lang="hu-HU" sz="2400" b="0" cap="none" smtClean="0">
                <a:latin typeface="Arial" charset="0"/>
                <a:cs typeface="Arial" charset="0"/>
              </a:rPr>
            </a:br>
            <a:r>
              <a:rPr lang="hu-HU" sz="2400" b="0" cap="none" smtClean="0">
                <a:latin typeface="Arial" charset="0"/>
                <a:cs typeface="Arial" charset="0"/>
              </a:rPr>
              <a:t> </a:t>
            </a:r>
            <a:r>
              <a:rPr lang="hu-HU" sz="2800" cap="none" smtClean="0">
                <a:latin typeface="Arial" charset="0"/>
                <a:cs typeface="Arial" charset="0"/>
              </a:rPr>
              <a:t>Jó vízgazdálkodási gyakorlat a Hévizi-tó környékén</a:t>
            </a:r>
            <a:r>
              <a:rPr lang="hu-HU" sz="2400" cap="none" smtClean="0">
                <a:latin typeface="Arial" charset="0"/>
                <a:cs typeface="Arial" charset="0"/>
              </a:rPr>
              <a:t> </a:t>
            </a:r>
            <a:br>
              <a:rPr lang="hu-HU" sz="2400" cap="none" smtClean="0">
                <a:latin typeface="Arial" charset="0"/>
                <a:cs typeface="Arial" charset="0"/>
              </a:rPr>
            </a:br>
            <a:r>
              <a:rPr lang="hu-HU" sz="2400" b="0" cap="none" smtClean="0">
                <a:latin typeface="Arial" charset="0"/>
                <a:cs typeface="Arial" charset="0"/>
              </a:rPr>
              <a:t/>
            </a:r>
            <a:br>
              <a:rPr lang="hu-HU" sz="2400" b="0" cap="none" smtClean="0">
                <a:latin typeface="Arial" charset="0"/>
                <a:cs typeface="Arial" charset="0"/>
              </a:rPr>
            </a:br>
            <a:r>
              <a:rPr lang="hu-HU" sz="2400" b="0" cap="none" smtClean="0">
                <a:latin typeface="Arial" charset="0"/>
                <a:cs typeface="Arial" charset="0"/>
              </a:rPr>
              <a:t> Tóth György (MFGI)  és</a:t>
            </a:r>
            <a:br>
              <a:rPr lang="hu-HU" sz="2400" b="0" cap="none" smtClean="0">
                <a:latin typeface="Arial" charset="0"/>
                <a:cs typeface="Arial" charset="0"/>
              </a:rPr>
            </a:br>
            <a:r>
              <a:rPr lang="hu-HU" sz="2400" b="0" cap="none" smtClean="0">
                <a:latin typeface="Arial" charset="0"/>
                <a:cs typeface="Arial" charset="0"/>
              </a:rPr>
              <a:t> Székely Edgár (NYUDUVIZIG.)</a:t>
            </a:r>
            <a:r>
              <a:rPr lang="hu-HU" sz="2400" cap="none" smtClean="0">
                <a:latin typeface="Arial" charset="0"/>
                <a:cs typeface="Arial" charset="0"/>
              </a:rPr>
              <a:t> </a:t>
            </a:r>
            <a:br>
              <a:rPr lang="hu-HU" sz="2400" cap="none" smtClean="0">
                <a:latin typeface="Arial" charset="0"/>
                <a:cs typeface="Arial" charset="0"/>
              </a:rPr>
            </a:br>
            <a:r>
              <a:rPr lang="hu-HU" sz="2400" cap="none" smtClean="0">
                <a:latin typeface="Arial" charset="0"/>
                <a:cs typeface="Arial" charset="0"/>
              </a:rPr>
              <a:t/>
            </a:r>
            <a:br>
              <a:rPr lang="hu-HU" sz="2400" cap="none" smtClean="0">
                <a:latin typeface="Arial" charset="0"/>
                <a:cs typeface="Arial" charset="0"/>
              </a:rPr>
            </a:br>
            <a:r>
              <a:rPr lang="hu-HU" sz="1400" cap="none" smtClean="0">
                <a:latin typeface="Arial" charset="0"/>
                <a:cs typeface="Arial" charset="0"/>
              </a:rPr>
              <a:t>Balatonfüred</a:t>
            </a:r>
            <a:r>
              <a:rPr lang="hu-HU" sz="1400" b="0" cap="none" smtClean="0">
                <a:latin typeface="Arial" charset="0"/>
                <a:cs typeface="Arial" charset="0"/>
              </a:rPr>
              <a:t>, </a:t>
            </a:r>
            <a:br>
              <a:rPr lang="hu-HU" sz="1400" b="0" cap="none" smtClean="0">
                <a:latin typeface="Arial" charset="0"/>
                <a:cs typeface="Arial" charset="0"/>
              </a:rPr>
            </a:br>
            <a:r>
              <a:rPr lang="hu-HU" sz="1400" b="0" cap="none" smtClean="0">
                <a:latin typeface="Arial" charset="0"/>
                <a:cs typeface="Arial" charset="0"/>
              </a:rPr>
              <a:t> 2015. augusztus 31.</a:t>
            </a:r>
            <a:r>
              <a:rPr lang="hu-HU" sz="2400" cap="none" smtClean="0">
                <a:latin typeface="Arial" charset="0"/>
                <a:cs typeface="Arial" charset="0"/>
              </a:rPr>
              <a:t/>
            </a:r>
            <a:br>
              <a:rPr lang="hu-HU" sz="2400" cap="none" smtClean="0">
                <a:latin typeface="Arial" charset="0"/>
                <a:cs typeface="Arial" charset="0"/>
              </a:rPr>
            </a:br>
            <a:r>
              <a:rPr lang="hu-HU" sz="2400" cap="none" smtClean="0">
                <a:latin typeface="Arial" charset="0"/>
                <a:cs typeface="Arial" charset="0"/>
              </a:rPr>
              <a:t/>
            </a:r>
            <a:br>
              <a:rPr lang="hu-HU" sz="2400" cap="none" smtClean="0">
                <a:latin typeface="Arial" charset="0"/>
                <a:cs typeface="Arial" charset="0"/>
              </a:rPr>
            </a:br>
            <a:endParaRPr lang="hu-HU" sz="2400" cap="none" smtClean="0">
              <a:latin typeface="Arial" charset="0"/>
              <a:cs typeface="Arial" charset="0"/>
            </a:endParaRPr>
          </a:p>
        </p:txBody>
      </p:sp>
      <p:pic>
        <p:nvPicPr>
          <p:cNvPr id="7171" name="Picture 10" descr="ovf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1025" y="5372100"/>
            <a:ext cx="652463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65450" y="5414963"/>
            <a:ext cx="647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Kép 7" descr="http://www.ativizig.hu/kep/ativizig_0094x008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60825" y="5418138"/>
            <a:ext cx="657225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0"/>
            <a:ext cx="8243888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79200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defTabSz="914400">
              <a:buFont typeface="Arial" charset="0"/>
              <a:buNone/>
            </a:pPr>
            <a:r>
              <a:rPr lang="hu-HU" altLang="hu-HU" sz="2000">
                <a:solidFill>
                  <a:schemeClr val="bg1"/>
                </a:solidFill>
              </a:rPr>
              <a:t>EU VKI Vízgyűjtő-gazdálkodási tervezés, 2008-2009; és új karsztvíz-gazdálkodási koncepció, MÁFI, NYUDU-KÖVIZIG, NYUDU-KTVF, 2009</a:t>
            </a:r>
          </a:p>
        </p:txBody>
      </p:sp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468313" y="4005263"/>
            <a:ext cx="8208962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>
                <a:solidFill>
                  <a:srgbClr val="0000FF"/>
                </a:solidFill>
              </a:rPr>
              <a:t>A Hévízi-tó felszín alatti vízgyűjtőjére vonatkozó Vízgazdálkodási koncepciót a MÁFI, a Zöldhatóság és a Vízügyi Igazgatóság dolgozta ki, regionális hidrogeológiai vizsgálatok és modellezés alapján</a:t>
            </a:r>
            <a:r>
              <a:rPr lang="hu-HU" altLang="hu-HU" b="0"/>
              <a:t>.</a:t>
            </a:r>
          </a:p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>
                <a:solidFill>
                  <a:srgbClr val="003300"/>
                </a:solidFill>
              </a:rPr>
              <a:t>(Csapó László, Székely Edgár és Tóth György)</a:t>
            </a:r>
          </a:p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b="0"/>
              <a:t>Ez volt akkor az egyetlen víztest, mely a 219/2004 Korm. rendelet szerinti (Mi) igénybevételi küszöbértékkel, és ahhoz tartozó intézkedési tervvel rendelkezett, (de facto)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84313"/>
            <a:ext cx="88201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Oval 5"/>
          <p:cNvSpPr>
            <a:spLocks noChangeArrowheads="1"/>
          </p:cNvSpPr>
          <p:nvPr/>
        </p:nvSpPr>
        <p:spPr bwMode="auto">
          <a:xfrm>
            <a:off x="468313" y="1412875"/>
            <a:ext cx="8675687" cy="25209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buFont typeface="Arial" charset="0"/>
              <a:buNone/>
            </a:pPr>
            <a:endParaRPr lang="hu-HU" altLang="hu-H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/>
          <p:cNvSpPr txBox="1">
            <a:spLocks noChangeArrowheads="1"/>
          </p:cNvSpPr>
          <p:nvPr/>
        </p:nvSpPr>
        <p:spPr bwMode="auto">
          <a:xfrm>
            <a:off x="1979613" y="1844675"/>
            <a:ext cx="5400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 sz="3600" b="0"/>
              <a:t>Kutatások, 2009-2015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302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830263" y="333375"/>
            <a:ext cx="8062912" cy="649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buFont typeface="Arial" charset="0"/>
              <a:buNone/>
            </a:pPr>
            <a:r>
              <a:rPr lang="hu-HU" altLang="hu-HU">
                <a:solidFill>
                  <a:schemeClr val="bg1"/>
                </a:solidFill>
              </a:rPr>
              <a:t>Új nemzetközi és hazai kutatások, kiegészítő felmérések, regionális modellezések</a:t>
            </a:r>
          </a:p>
          <a:p>
            <a:pPr algn="ctr" defTabSz="914400">
              <a:buFont typeface="Arial" charset="0"/>
              <a:buNone/>
            </a:pPr>
            <a:endParaRPr lang="hu-HU" altLang="hu-HU" sz="2400"/>
          </a:p>
          <a:p>
            <a:pPr defTabSz="914400">
              <a:buFont typeface="Wingdings" pitchFamily="2" charset="2"/>
              <a:buChar char="Ø"/>
            </a:pPr>
            <a:r>
              <a:rPr lang="hu-HU" altLang="hu-HU" b="0"/>
              <a:t> A Hévízi-tó forrásánál és felszín alatti vízgyűjtő területénél jelentkező változatos, regionális és lokális hatások olyan rendszeres és teljes körű hidrogeológiai megfigyeléseket, kutatásokat igényelnek, melyek közvetlenül felhasználhatók a hosszú távú és napi vízgazdálkodásban, környezet és természetvédelemben.</a:t>
            </a:r>
          </a:p>
          <a:p>
            <a:pPr defTabSz="914400">
              <a:buFont typeface="Wingdings" pitchFamily="2" charset="2"/>
              <a:buChar char="Ø"/>
            </a:pPr>
            <a:endParaRPr lang="hu-HU" altLang="hu-HU" b="0"/>
          </a:p>
          <a:p>
            <a:pPr defTabSz="914400">
              <a:buFont typeface="Wingdings" pitchFamily="2" charset="2"/>
              <a:buChar char="Ø"/>
            </a:pPr>
            <a:r>
              <a:rPr lang="hu-HU" altLang="hu-HU" b="0"/>
              <a:t>Az értékelések eszköze hidrológiai, hidrogeológiai modellek megalkotása</a:t>
            </a:r>
          </a:p>
          <a:p>
            <a:pPr defTabSz="914400">
              <a:buFont typeface="Wingdings" pitchFamily="2" charset="2"/>
              <a:buChar char="Ø"/>
            </a:pPr>
            <a:endParaRPr lang="hu-HU" altLang="hu-HU" b="0"/>
          </a:p>
          <a:p>
            <a:pPr defTabSz="914400">
              <a:buFont typeface="Wingdings" pitchFamily="2" charset="2"/>
              <a:buChar char="Ø"/>
            </a:pPr>
            <a:r>
              <a:rPr lang="hu-HU" altLang="hu-HU" b="0"/>
              <a:t>A hidrogeológiai modellek koncepciójának kialakítása az archív geológiai, hidrológiai, hidraulikai, geotermikus, vízgeokémiai és izotóp-hidrológiai adatok feldolgozásán alapszik.</a:t>
            </a:r>
          </a:p>
          <a:p>
            <a:pPr defTabSz="914400">
              <a:buFont typeface="Wingdings" pitchFamily="2" charset="2"/>
              <a:buChar char="Ø"/>
            </a:pPr>
            <a:endParaRPr lang="hu-HU" altLang="hu-HU" b="0"/>
          </a:p>
          <a:p>
            <a:pPr defTabSz="914400">
              <a:buFont typeface="Wingdings" pitchFamily="2" charset="2"/>
              <a:buChar char="Ø"/>
            </a:pPr>
            <a:r>
              <a:rPr lang="hu-HU" altLang="hu-HU" b="0"/>
              <a:t>A korábbi adatok használhatóságát, ellenőrzését és a kialakított modellek kalibrációját reprezentatív helyszíneken végzett nagypontosságú és részletességű kiegészítő felvételezésekkel és  mintázásokkal,  </a:t>
            </a:r>
          </a:p>
          <a:p>
            <a:pPr defTabSz="914400">
              <a:buFont typeface="Wingdings" pitchFamily="2" charset="2"/>
              <a:buNone/>
            </a:pPr>
            <a:r>
              <a:rPr lang="hu-HU" altLang="hu-HU" b="0"/>
              <a:t>vízanalízisekkel  biztosítjuk</a:t>
            </a:r>
          </a:p>
          <a:p>
            <a:pPr defTabSz="914400">
              <a:buFont typeface="Wingdings" pitchFamily="2" charset="2"/>
              <a:buNone/>
            </a:pPr>
            <a:endParaRPr lang="hu-HU" altLang="hu-HU" b="0"/>
          </a:p>
          <a:p>
            <a:pPr defTabSz="914400">
              <a:buFont typeface="Wingdings" pitchFamily="2" charset="2"/>
              <a:buChar char="Ø"/>
            </a:pPr>
            <a:r>
              <a:rPr lang="hu-HU" altLang="hu-HU" b="0"/>
              <a:t>A felszín alatti vizek esetében az áramlási és transzportfolyamatok megértésében és kvantifikálásában,  (és igazolásában) az izotópvizsgálatoknak kiemelkedő szerepe van.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629025"/>
            <a:ext cx="432117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579813"/>
            <a:ext cx="4643437" cy="327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78790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81075"/>
            <a:ext cx="47879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825" y="0"/>
            <a:ext cx="4067175" cy="348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0" y="1700213"/>
            <a:ext cx="5148263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b="0"/>
              <a:t>A T-JAM projektben a  Hévízi-tó által is megcsapolt felső-pannóniai hévíz-rendszert vizsgáltuk </a:t>
            </a:r>
          </a:p>
          <a:p>
            <a:pPr defTabSz="914400">
              <a:spcBef>
                <a:spcPct val="50000"/>
              </a:spcBef>
            </a:pPr>
            <a:r>
              <a:rPr lang="hu-HU" b="0"/>
              <a:t>A TRANSENERGY projektben a Hévízi –tó karsztos vízgyűjtőjét </a:t>
            </a:r>
          </a:p>
        </p:txBody>
      </p:sp>
      <p:sp>
        <p:nvSpPr>
          <p:cNvPr id="21511" name="Line 8"/>
          <p:cNvSpPr>
            <a:spLocks noChangeShapeType="1"/>
          </p:cNvSpPr>
          <p:nvPr/>
        </p:nvSpPr>
        <p:spPr bwMode="auto">
          <a:xfrm>
            <a:off x="3132138" y="3213100"/>
            <a:ext cx="0" cy="2873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1512" name="Line 9"/>
          <p:cNvSpPr>
            <a:spLocks noChangeShapeType="1"/>
          </p:cNvSpPr>
          <p:nvPr/>
        </p:nvSpPr>
        <p:spPr bwMode="auto">
          <a:xfrm>
            <a:off x="3348038" y="3213100"/>
            <a:ext cx="3744912" cy="2663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1513" name="Line 10"/>
          <p:cNvSpPr>
            <a:spLocks noChangeShapeType="1"/>
          </p:cNvSpPr>
          <p:nvPr/>
        </p:nvSpPr>
        <p:spPr bwMode="auto">
          <a:xfrm flipV="1">
            <a:off x="4500563" y="1557338"/>
            <a:ext cx="3887787" cy="3587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1514" name="Line 11"/>
          <p:cNvSpPr>
            <a:spLocks noChangeShapeType="1"/>
          </p:cNvSpPr>
          <p:nvPr/>
        </p:nvSpPr>
        <p:spPr bwMode="auto">
          <a:xfrm flipV="1">
            <a:off x="4211638" y="1484313"/>
            <a:ext cx="0" cy="2889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302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333375"/>
            <a:ext cx="54197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333375"/>
            <a:ext cx="990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2988" y="692150"/>
            <a:ext cx="60579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323850" y="1844675"/>
            <a:ext cx="3887788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b="0"/>
              <a:t>Feladatok: 2009-14 közötti változások:</a:t>
            </a:r>
          </a:p>
          <a:p>
            <a:pPr defTabSz="914400">
              <a:spcBef>
                <a:spcPct val="50000"/>
              </a:spcBef>
            </a:pPr>
            <a:r>
              <a:rPr lang="hu-HU" b="0"/>
              <a:t>- felmérése;</a:t>
            </a:r>
          </a:p>
          <a:p>
            <a:pPr defTabSz="914400">
              <a:spcBef>
                <a:spcPct val="50000"/>
              </a:spcBef>
            </a:pPr>
            <a:r>
              <a:rPr lang="hu-HU" b="0"/>
              <a:t>- értékelése;</a:t>
            </a:r>
          </a:p>
          <a:p>
            <a:pPr defTabSz="914400">
              <a:spcBef>
                <a:spcPct val="50000"/>
              </a:spcBef>
            </a:pPr>
            <a:r>
              <a:rPr lang="hu-HU" b="0"/>
              <a:t>- javaslat a vízgazdálkodási rend pontosítására, (VGT-2 részére is)</a:t>
            </a:r>
          </a:p>
        </p:txBody>
      </p:sp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4888" y="4508500"/>
            <a:ext cx="2846387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4005263"/>
            <a:ext cx="4411662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76600" y="1557338"/>
            <a:ext cx="2519363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11850" y="1916113"/>
            <a:ext cx="32321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Line 11"/>
          <p:cNvSpPr>
            <a:spLocks noChangeShapeType="1"/>
          </p:cNvSpPr>
          <p:nvPr/>
        </p:nvSpPr>
        <p:spPr bwMode="auto">
          <a:xfrm flipV="1">
            <a:off x="2627313" y="3068638"/>
            <a:ext cx="720725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2539" name="Text Box 12"/>
          <p:cNvSpPr txBox="1">
            <a:spLocks noChangeArrowheads="1"/>
          </p:cNvSpPr>
          <p:nvPr/>
        </p:nvSpPr>
        <p:spPr bwMode="auto">
          <a:xfrm>
            <a:off x="6084888" y="1484313"/>
            <a:ext cx="2879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b="0"/>
              <a:t>3500 l/p 35.5 </a:t>
            </a:r>
            <a:r>
              <a:rPr lang="en-US" b="0"/>
              <a:t>º</a:t>
            </a:r>
            <a:r>
              <a:rPr lang="hu-HU" b="0"/>
              <a:t>C fakadás</a:t>
            </a:r>
          </a:p>
        </p:txBody>
      </p:sp>
      <p:sp>
        <p:nvSpPr>
          <p:cNvPr id="22540" name="Text Box 13"/>
          <p:cNvSpPr txBox="1">
            <a:spLocks noChangeArrowheads="1"/>
          </p:cNvSpPr>
          <p:nvPr/>
        </p:nvSpPr>
        <p:spPr bwMode="auto">
          <a:xfrm>
            <a:off x="900113" y="6262688"/>
            <a:ext cx="33480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 b="0"/>
              <a:t>Vizsgálati keresztszelvény</a:t>
            </a:r>
          </a:p>
          <a:p>
            <a:pPr algn="ctr" defTabSz="914400">
              <a:spcBef>
                <a:spcPct val="50000"/>
              </a:spcBef>
            </a:pPr>
            <a:r>
              <a:rPr lang="hu-HU" sz="1000"/>
              <a:t>Csepregi András szelvénye nyomán</a:t>
            </a:r>
          </a:p>
        </p:txBody>
      </p:sp>
      <p:sp>
        <p:nvSpPr>
          <p:cNvPr id="22541" name="Text Box 14"/>
          <p:cNvSpPr txBox="1">
            <a:spLocks noChangeArrowheads="1"/>
          </p:cNvSpPr>
          <p:nvPr/>
        </p:nvSpPr>
        <p:spPr bwMode="auto">
          <a:xfrm>
            <a:off x="4716463" y="4365625"/>
            <a:ext cx="1439862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b="0"/>
              <a:t>Tőzegláp</a:t>
            </a:r>
          </a:p>
          <a:p>
            <a:pPr defTabSz="914400">
              <a:spcBef>
                <a:spcPct val="50000"/>
              </a:spcBef>
            </a:pPr>
            <a:r>
              <a:rPr lang="hu-HU" b="0"/>
              <a:t>víz-geokémiai vizsgálata</a:t>
            </a:r>
          </a:p>
        </p:txBody>
      </p:sp>
      <p:sp>
        <p:nvSpPr>
          <p:cNvPr id="22542" name="Line 15"/>
          <p:cNvSpPr>
            <a:spLocks noChangeShapeType="1"/>
          </p:cNvSpPr>
          <p:nvPr/>
        </p:nvSpPr>
        <p:spPr bwMode="auto">
          <a:xfrm flipH="1">
            <a:off x="4427538" y="2420938"/>
            <a:ext cx="1439862" cy="71437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011238"/>
            <a:ext cx="8051800" cy="5846762"/>
          </a:xfrm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323850" y="0"/>
            <a:ext cx="8496300" cy="8032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 sz="1600" b="0">
                <a:solidFill>
                  <a:schemeClr val="bg1"/>
                </a:solidFill>
              </a:rPr>
              <a:t>Részletes geokémiai és izotópvizsgálati helyszínek, 2014.</a:t>
            </a:r>
          </a:p>
          <a:p>
            <a:pPr algn="ctr" defTabSz="914400">
              <a:spcBef>
                <a:spcPct val="50000"/>
              </a:spcBef>
            </a:pPr>
            <a:r>
              <a:rPr lang="hu-HU" sz="2000">
                <a:solidFill>
                  <a:schemeClr val="bg1"/>
                </a:solidFill>
              </a:rPr>
              <a:t>Hévízkutak, barlangi meleg- és hidegforrások, hidegvizes kút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3555" name="Line 4"/>
          <p:cNvSpPr>
            <a:spLocks noChangeShapeType="1"/>
          </p:cNvSpPr>
          <p:nvPr/>
        </p:nvSpPr>
        <p:spPr bwMode="auto">
          <a:xfrm>
            <a:off x="900113" y="2133600"/>
            <a:ext cx="3455987" cy="2232025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56" name="Line 5"/>
          <p:cNvSpPr>
            <a:spLocks noChangeShapeType="1"/>
          </p:cNvSpPr>
          <p:nvPr/>
        </p:nvSpPr>
        <p:spPr bwMode="auto">
          <a:xfrm flipH="1">
            <a:off x="5435600" y="3789363"/>
            <a:ext cx="1873250" cy="647700"/>
          </a:xfrm>
          <a:prstGeom prst="line">
            <a:avLst/>
          </a:prstGeom>
          <a:noFill/>
          <a:ln w="76200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6948488" y="6092825"/>
            <a:ext cx="1152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/>
              <a:t>Lake Balaton</a:t>
            </a:r>
            <a:endParaRPr lang="en-US"/>
          </a:p>
        </p:txBody>
      </p:sp>
      <p:sp>
        <p:nvSpPr>
          <p:cNvPr id="23558" name="Line 7"/>
          <p:cNvSpPr>
            <a:spLocks noChangeShapeType="1"/>
          </p:cNvSpPr>
          <p:nvPr/>
        </p:nvSpPr>
        <p:spPr bwMode="auto">
          <a:xfrm>
            <a:off x="1619250" y="692150"/>
            <a:ext cx="649288" cy="1657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011238"/>
            <a:ext cx="8051800" cy="584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Line 9"/>
          <p:cNvSpPr>
            <a:spLocks noChangeShapeType="1"/>
          </p:cNvSpPr>
          <p:nvPr/>
        </p:nvSpPr>
        <p:spPr bwMode="auto">
          <a:xfrm>
            <a:off x="1619250" y="692150"/>
            <a:ext cx="649288" cy="1657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61" name="Line 10"/>
          <p:cNvSpPr>
            <a:spLocks noChangeShapeType="1"/>
          </p:cNvSpPr>
          <p:nvPr/>
        </p:nvSpPr>
        <p:spPr bwMode="auto">
          <a:xfrm>
            <a:off x="1908175" y="692150"/>
            <a:ext cx="2951163" cy="381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62" name="Line 11"/>
          <p:cNvSpPr>
            <a:spLocks noChangeShapeType="1"/>
          </p:cNvSpPr>
          <p:nvPr/>
        </p:nvSpPr>
        <p:spPr bwMode="auto">
          <a:xfrm>
            <a:off x="5003800" y="765175"/>
            <a:ext cx="73025" cy="381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63" name="Line 12"/>
          <p:cNvSpPr>
            <a:spLocks noChangeShapeType="1"/>
          </p:cNvSpPr>
          <p:nvPr/>
        </p:nvSpPr>
        <p:spPr bwMode="auto">
          <a:xfrm flipH="1">
            <a:off x="5795963" y="692150"/>
            <a:ext cx="1512887" cy="4032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64" name="Text Box 13"/>
          <p:cNvSpPr txBox="1">
            <a:spLocks noChangeArrowheads="1"/>
          </p:cNvSpPr>
          <p:nvPr/>
        </p:nvSpPr>
        <p:spPr bwMode="auto">
          <a:xfrm>
            <a:off x="179388" y="6381750"/>
            <a:ext cx="2376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sz="1400" b="0"/>
              <a:t>Térkép: Csepregi András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buvarke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46500"/>
            <a:ext cx="4356100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3" descr="meropere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4076700"/>
            <a:ext cx="471646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 descr="SAM_01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0"/>
            <a:ext cx="5545137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hevizma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888" y="0"/>
            <a:ext cx="3059112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827088" y="1125538"/>
            <a:ext cx="4752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 sz="2000" b="0">
                <a:solidFill>
                  <a:schemeClr val="bg1"/>
                </a:solidFill>
              </a:rPr>
              <a:t>Barlangi mintavételek kutatóbúvárok segítségével</a:t>
            </a: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5795963" y="6613525"/>
            <a:ext cx="33480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sz="1000" b="0">
                <a:solidFill>
                  <a:schemeClr val="bg1"/>
                </a:solidFill>
              </a:rPr>
              <a:t>Barlangi fotók és kráter-szetvény: Amphora búvárklub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SAM_00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3521075"/>
            <a:ext cx="500380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3" descr="SAM_00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188913"/>
            <a:ext cx="214312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4" descr="SAM_01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29272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0" y="3716338"/>
            <a:ext cx="34925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b="0"/>
              <a:t>Nemesgáz mintázás</a:t>
            </a:r>
          </a:p>
          <a:p>
            <a:pPr defTabSz="914400">
              <a:spcBef>
                <a:spcPct val="50000"/>
              </a:spcBef>
            </a:pPr>
            <a:r>
              <a:rPr lang="hu-HU" b="0"/>
              <a:t>Mélységi mintavevők</a:t>
            </a:r>
          </a:p>
          <a:p>
            <a:pPr algn="ctr" defTabSz="914400">
              <a:spcBef>
                <a:spcPct val="50000"/>
              </a:spcBef>
            </a:pPr>
            <a:r>
              <a:rPr lang="hu-HU" sz="4000" b="0"/>
              <a:t>*</a:t>
            </a:r>
          </a:p>
          <a:p>
            <a:pPr defTabSz="914400">
              <a:spcBef>
                <a:spcPct val="50000"/>
              </a:spcBef>
            </a:pPr>
            <a:r>
              <a:rPr lang="hu-HU" b="0"/>
              <a:t>Flow-through chamber</a:t>
            </a:r>
          </a:p>
          <a:p>
            <a:pPr defTabSz="914400">
              <a:spcBef>
                <a:spcPct val="50000"/>
              </a:spcBef>
            </a:pPr>
            <a:r>
              <a:rPr lang="hu-HU" b="0"/>
              <a:t>Szigorúan felügyelt, akkreditált mintavevők</a:t>
            </a:r>
          </a:p>
        </p:txBody>
      </p:sp>
      <p:sp>
        <p:nvSpPr>
          <p:cNvPr id="25605" name="Line 6"/>
          <p:cNvSpPr>
            <a:spLocks noChangeShapeType="1"/>
          </p:cNvSpPr>
          <p:nvPr/>
        </p:nvSpPr>
        <p:spPr bwMode="auto">
          <a:xfrm flipH="1" flipV="1">
            <a:off x="1835150" y="2205038"/>
            <a:ext cx="433388" cy="1655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06" name="Line 7"/>
          <p:cNvSpPr>
            <a:spLocks noChangeShapeType="1"/>
          </p:cNvSpPr>
          <p:nvPr/>
        </p:nvSpPr>
        <p:spPr bwMode="auto">
          <a:xfrm flipV="1">
            <a:off x="2268538" y="3213100"/>
            <a:ext cx="1150937" cy="1079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07" name="Line 8"/>
          <p:cNvSpPr>
            <a:spLocks noChangeShapeType="1"/>
          </p:cNvSpPr>
          <p:nvPr/>
        </p:nvSpPr>
        <p:spPr bwMode="auto">
          <a:xfrm flipV="1">
            <a:off x="1692275" y="2636838"/>
            <a:ext cx="4105275" cy="2663825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08" name="Line 9"/>
          <p:cNvSpPr>
            <a:spLocks noChangeShapeType="1"/>
          </p:cNvSpPr>
          <p:nvPr/>
        </p:nvSpPr>
        <p:spPr bwMode="auto">
          <a:xfrm flipV="1">
            <a:off x="3348038" y="5876925"/>
            <a:ext cx="647700" cy="144463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88913"/>
            <a:ext cx="70008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Line 3"/>
          <p:cNvSpPr>
            <a:spLocks noChangeShapeType="1"/>
          </p:cNvSpPr>
          <p:nvPr/>
        </p:nvSpPr>
        <p:spPr bwMode="auto">
          <a:xfrm>
            <a:off x="2771775" y="3500438"/>
            <a:ext cx="37449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6627" name="Line 4"/>
          <p:cNvSpPr>
            <a:spLocks noChangeShapeType="1"/>
          </p:cNvSpPr>
          <p:nvPr/>
        </p:nvSpPr>
        <p:spPr bwMode="auto">
          <a:xfrm flipH="1">
            <a:off x="6588125" y="3500438"/>
            <a:ext cx="1081088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3708400" y="3644900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 b="0">
                <a:solidFill>
                  <a:srgbClr val="FF0000"/>
                </a:solidFill>
              </a:rPr>
              <a:t>Meleg-ág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6877050" y="36449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b="0">
                <a:solidFill>
                  <a:srgbClr val="0000CC"/>
                </a:solidFill>
              </a:rPr>
              <a:t>Hideg-ág</a:t>
            </a:r>
          </a:p>
        </p:txBody>
      </p:sp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971550" y="4076700"/>
            <a:ext cx="676910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b="0"/>
              <a:t>Az izotóp- és a hélium vizsgálatok jelzik: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hu-HU" b="0"/>
              <a:t>a pleisztocén és a holocén eredetű vizek keveredésének mértékét, 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hu-HU" b="0"/>
              <a:t> az idős hideg klímában beszivárgott vizeket a melegágon, melegebb beszivárgási hőmérsékletet a hidegágon. 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hu-HU" b="0"/>
              <a:t> a rendszer tartalmaz köpeny eredetű héliumot és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hu-HU" b="0"/>
              <a:t> tartalmaz mérhető mennyiségű tríciumot.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302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 Box 6"/>
          <p:cNvSpPr txBox="1">
            <a:spLocks noChangeArrowheads="1"/>
          </p:cNvSpPr>
          <p:nvPr/>
        </p:nvSpPr>
        <p:spPr bwMode="auto">
          <a:xfrm>
            <a:off x="539750" y="1268413"/>
            <a:ext cx="7488238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hu-HU" altLang="hu-HU" sz="1600"/>
              <a:t>Hévízi-tó 2009-2015:</a:t>
            </a:r>
          </a:p>
          <a:p>
            <a:pPr algn="ctr"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hu-HU" altLang="hu-HU" sz="1600"/>
              <a:t>kutatások, </a:t>
            </a:r>
          </a:p>
          <a:p>
            <a:pPr algn="ctr"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hu-HU" altLang="hu-HU" sz="1600"/>
              <a:t>monitoring-fejlesztések, </a:t>
            </a:r>
          </a:p>
          <a:p>
            <a:pPr algn="ctr"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hu-HU" altLang="hu-HU" sz="1600"/>
              <a:t>gyakorlati vízgazdálkodás</a:t>
            </a:r>
          </a:p>
          <a:p>
            <a:pPr algn="ctr"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hu-HU" altLang="hu-HU" sz="1600" b="0"/>
              <a:t>*</a:t>
            </a:r>
          </a:p>
          <a:p>
            <a:pPr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hu-HU" altLang="hu-HU"/>
              <a:t>Tóth György</a:t>
            </a:r>
            <a:r>
              <a:rPr lang="hu-HU" altLang="hu-HU" baseline="30000"/>
              <a:t>1</a:t>
            </a:r>
            <a:r>
              <a:rPr lang="hu-HU" altLang="hu-HU"/>
              <a:t>, Palcsu László</a:t>
            </a:r>
            <a:r>
              <a:rPr lang="hu-HU" altLang="hu-HU" baseline="30000"/>
              <a:t>2</a:t>
            </a:r>
            <a:r>
              <a:rPr lang="hu-HU" altLang="hu-HU"/>
              <a:t>, Tahy Ágnes</a:t>
            </a:r>
            <a:r>
              <a:rPr lang="hu-HU" altLang="hu-HU" baseline="30000"/>
              <a:t>3</a:t>
            </a:r>
            <a:r>
              <a:rPr lang="hu-HU" altLang="hu-HU"/>
              <a:t>, Székely Edgár</a:t>
            </a:r>
            <a:r>
              <a:rPr lang="hu-HU" altLang="hu-HU" baseline="30000"/>
              <a:t>4</a:t>
            </a:r>
            <a:r>
              <a:rPr lang="hu-HU" altLang="hu-HU"/>
              <a:t>, Bem Judit</a:t>
            </a:r>
            <a:r>
              <a:rPr lang="hu-HU" altLang="hu-HU" baseline="30000"/>
              <a:t>5</a:t>
            </a:r>
            <a:r>
              <a:rPr lang="hu-HU" altLang="hu-HU"/>
              <a:t>, Németh György</a:t>
            </a:r>
            <a:r>
              <a:rPr lang="hu-HU" altLang="hu-HU" baseline="30000"/>
              <a:t>5</a:t>
            </a:r>
            <a:r>
              <a:rPr lang="hu-HU" altLang="hu-HU"/>
              <a:t>, Jakab András</a:t>
            </a:r>
            <a:r>
              <a:rPr lang="hu-HU" altLang="hu-HU" baseline="30000"/>
              <a:t>6</a:t>
            </a:r>
            <a:r>
              <a:rPr lang="hu-HU" altLang="hu-HU"/>
              <a:t>, Tabajdi Gábor</a:t>
            </a:r>
            <a:r>
              <a:rPr lang="hu-HU" altLang="hu-HU" baseline="30000"/>
              <a:t> 7</a:t>
            </a:r>
          </a:p>
          <a:p>
            <a:pPr defTabSz="914400" eaLnBrk="0" hangingPunct="0">
              <a:spcBef>
                <a:spcPct val="20000"/>
              </a:spcBef>
              <a:buFont typeface="Arial" charset="0"/>
              <a:buNone/>
            </a:pPr>
            <a:endParaRPr lang="hu-HU" altLang="hu-HU" baseline="30000"/>
          </a:p>
          <a:p>
            <a:pPr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hu-HU" altLang="hu-HU" sz="1400" i="1" baseline="30000"/>
              <a:t>1 </a:t>
            </a:r>
            <a:r>
              <a:rPr lang="hu-HU" altLang="hu-HU" sz="1400" i="1"/>
              <a:t>Magyar Földtani és Geofizikai Intézet; (toth.gyorgy@mfgi.hu)</a:t>
            </a:r>
          </a:p>
          <a:p>
            <a:pPr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hu-HU" altLang="hu-HU" sz="1400" i="1" baseline="30000"/>
              <a:t>2</a:t>
            </a:r>
            <a:r>
              <a:rPr lang="hu-HU" altLang="hu-HU" sz="1400" i="1"/>
              <a:t> Hertelendi Ede Környezetanalitikai Laboratórium, Atomki;</a:t>
            </a:r>
          </a:p>
          <a:p>
            <a:pPr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hu-HU" altLang="hu-HU" sz="1400" i="1" baseline="30000"/>
              <a:t>3</a:t>
            </a:r>
            <a:r>
              <a:rPr lang="hu-HU" altLang="hu-HU" sz="1400" i="1"/>
              <a:t> Országos Vízügyi Főigazgatóság;</a:t>
            </a:r>
          </a:p>
          <a:p>
            <a:pPr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hu-HU" altLang="hu-HU" sz="1400" i="1" baseline="30000"/>
              <a:t>4</a:t>
            </a:r>
            <a:r>
              <a:rPr lang="hu-HU" altLang="hu-HU" sz="1400" i="1"/>
              <a:t> Nyugat-dunántúli Vízügyi Igazgatóság;</a:t>
            </a:r>
          </a:p>
          <a:p>
            <a:pPr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hu-HU" altLang="hu-HU" sz="1400" i="1" baseline="30000"/>
              <a:t>5</a:t>
            </a:r>
            <a:r>
              <a:rPr lang="hu-HU" altLang="hu-HU" sz="1400" i="1"/>
              <a:t> Hévízgyógyfürdő és Szent András Reumakórház;</a:t>
            </a:r>
          </a:p>
          <a:p>
            <a:pPr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hu-HU" altLang="hu-HU" sz="1400" i="1" baseline="30000"/>
              <a:t>6</a:t>
            </a:r>
            <a:r>
              <a:rPr lang="hu-HU" altLang="hu-HU" sz="1400" i="1"/>
              <a:t> Jakab és Társai Kft;</a:t>
            </a:r>
          </a:p>
          <a:p>
            <a:pPr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hu-HU" altLang="hu-HU" sz="1400" i="1" baseline="30000"/>
              <a:t>7</a:t>
            </a:r>
            <a:r>
              <a:rPr lang="hu-HU" altLang="hu-HU" sz="1400" i="1"/>
              <a:t> ATYSCO Kft</a:t>
            </a:r>
            <a:endParaRPr lang="hu-HU" altLang="hu-HU" sz="2000"/>
          </a:p>
          <a:p>
            <a:pPr algn="ctr"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b="0"/>
              <a:t>„XXII. Konferencia a felszín alatti vizekről”</a:t>
            </a:r>
          </a:p>
          <a:p>
            <a:pPr algn="ctr"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hu-HU" altLang="hu-HU" b="0"/>
              <a:t>2015. április 8-9 </a:t>
            </a:r>
          </a:p>
          <a:p>
            <a:pPr algn="ctr" defTabSz="914400" eaLnBrk="0" hangingPunct="0">
              <a:spcBef>
                <a:spcPct val="20000"/>
              </a:spcBef>
              <a:buFont typeface="Arial" charset="0"/>
              <a:buNone/>
            </a:pPr>
            <a:r>
              <a:rPr lang="hu-HU" altLang="hu-HU" b="0"/>
              <a:t>Siófok</a:t>
            </a:r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1187450" y="115888"/>
            <a:ext cx="7345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 sz="2000">
                <a:solidFill>
                  <a:schemeClr val="bg1"/>
                </a:solidFill>
              </a:rPr>
              <a:t>Az ismertetés a hazai hidrogeológusok 2015 évi konferenciáján bemutatott előadás anyagán alapszik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2"/>
          <p:cNvSpPr txBox="1">
            <a:spLocks noChangeArrowheads="1"/>
          </p:cNvSpPr>
          <p:nvPr/>
        </p:nvSpPr>
        <p:spPr bwMode="auto">
          <a:xfrm>
            <a:off x="1979613" y="1844675"/>
            <a:ext cx="5400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 sz="3600" b="0"/>
              <a:t>Monitoring fejlesztések, 2009-2015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302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827088" y="0"/>
            <a:ext cx="7850187" cy="677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sz="2400">
                <a:solidFill>
                  <a:schemeClr val="bg1"/>
                </a:solidFill>
              </a:rPr>
              <a:t>A monitoring-rendszer 1989 óta működik</a:t>
            </a:r>
          </a:p>
          <a:p>
            <a:pPr defTabSz="914400">
              <a:spcBef>
                <a:spcPct val="50000"/>
              </a:spcBef>
              <a:buFont typeface="Arial" charset="0"/>
              <a:buNone/>
            </a:pPr>
            <a:endParaRPr lang="hu-HU" altLang="hu-HU" sz="2400">
              <a:solidFill>
                <a:srgbClr val="FF0000"/>
              </a:solidFill>
            </a:endParaRPr>
          </a:p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b="0"/>
              <a:t>Létrehozója: az ALUTRÖSZT és a Kórház</a:t>
            </a:r>
          </a:p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b="0"/>
              <a:t>Működtetője: </a:t>
            </a:r>
            <a:r>
              <a:rPr lang="hu-HU" altLang="hu-HU"/>
              <a:t>a Kórház és a Hévízi-tó Felszín Alatti Vízgyűjtő Területének Környezetvédelme Alapítvány</a:t>
            </a:r>
          </a:p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b="0"/>
              <a:t>A Kórház Környezetvédelmi részlege végzi egyúttal az itt kialakított Természetvédelmi Terület kezelését is, vagyis a Gyógytó és a Véderdő együttesét</a:t>
            </a:r>
          </a:p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b="0"/>
              <a:t>A monitoring-rendszer éghajlati, hidrológiai, hidrogeológiai paramétereket mér műszeresen, mely alapul szolgál a biológiai monitoringozásnak.</a:t>
            </a:r>
          </a:p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b="0"/>
              <a:t>A biológiai monitoring indikátor értékű zoo- és fitobentoszt, makrofita-vegetációt mér és értékel rendszeresen. </a:t>
            </a:r>
          </a:p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b="0"/>
              <a:t>A Kórház rendszeresen vizsgáltatja a termelő-kutaknál és a Tó különböző részein, (búvármunkák igénybevételével is) a vízkémiai és mikrobiológiai  viszonyokat</a:t>
            </a:r>
          </a:p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b="0"/>
              <a:t>Az Alapítvány kuratóriumi tagjait az Alapító (Kórház) felkérésére </a:t>
            </a:r>
            <a:r>
              <a:rPr lang="hu-HU" altLang="hu-HU"/>
              <a:t>állami intézmények nominálták, a tagok önkéntes munkákat végeznek</a:t>
            </a:r>
          </a:p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b="0"/>
              <a:t>Tagjai: Tahy Ágnes, OVF; Selyem Anikó, BFNP; Székely Edgár, NyuDuVIZIG; Dr Moll Károly orvos, Tóth György, MFGI</a:t>
            </a:r>
            <a:endParaRPr lang="en-US" altLang="hu-HU" b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sz="2000" cap="none" smtClean="0"/>
              <a:t>Hévízgyógyfürdő és Szent András Kórház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sz="2400" smtClean="0"/>
              <a:t>szakkórházi jelleggel végzi országosan a mozgásszervi, elsősorban reumatológiai megbetegedések orvosi </a:t>
            </a:r>
            <a:r>
              <a:rPr lang="hu-HU" sz="2400" i="1" smtClean="0">
                <a:solidFill>
                  <a:srgbClr val="006666"/>
                </a:solidFill>
              </a:rPr>
              <a:t>rehabilitációját, szakellátását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i="1" smtClean="0">
                <a:solidFill>
                  <a:srgbClr val="006666"/>
                </a:solidFill>
              </a:rPr>
              <a:t>kutatási tevékenységet</a:t>
            </a:r>
            <a:r>
              <a:rPr lang="hu-HU" sz="2400" smtClean="0"/>
              <a:t> folytat a komplex balneológia, reumatológia, prevenció, kuráció és rehabilitáció,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hu-HU" sz="2400" smtClean="0"/>
              <a:t>    valamint ezek határterületei tárgykörében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i="1" smtClean="0">
                <a:solidFill>
                  <a:srgbClr val="006666"/>
                </a:solidFill>
              </a:rPr>
              <a:t>oktatói tevékenységet</a:t>
            </a:r>
            <a:r>
              <a:rPr lang="hu-HU" sz="2400" smtClean="0"/>
              <a:t> végez (szakorvos-,gyógytornász-, gyógymasszőr-, fizioterápiás asszisztens-képzés ill. gyógyturizmus)</a:t>
            </a:r>
          </a:p>
          <a:p>
            <a:pPr eaLnBrk="1" hangingPunct="1">
              <a:lnSpc>
                <a:spcPct val="90000"/>
              </a:lnSpc>
            </a:pPr>
            <a:r>
              <a:rPr lang="hu-HU" sz="2400" i="1" smtClean="0">
                <a:solidFill>
                  <a:srgbClr val="006666"/>
                </a:solidFill>
              </a:rPr>
              <a:t>környezet-és természetvédelmi</a:t>
            </a:r>
            <a:r>
              <a:rPr lang="hu-HU" sz="2400" smtClean="0"/>
              <a:t> tevékenységet folytat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8300" y="0"/>
            <a:ext cx="11557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302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7700" y="0"/>
            <a:ext cx="5956300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900113" y="188913"/>
            <a:ext cx="2159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sz="2000">
                <a:solidFill>
                  <a:schemeClr val="bg1"/>
                </a:solidFill>
              </a:rPr>
              <a:t>Az „élettelen” monitoring objektumai</a:t>
            </a:r>
            <a:endParaRPr lang="en-US" altLang="hu-HU" sz="2000">
              <a:solidFill>
                <a:schemeClr val="bg1"/>
              </a:solidFill>
            </a:endParaRPr>
          </a:p>
        </p:txBody>
      </p:sp>
      <p:pic>
        <p:nvPicPr>
          <p:cNvPr id="3072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268413"/>
            <a:ext cx="28797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179388" y="1557338"/>
            <a:ext cx="863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sz="1200"/>
              <a:t>KPE 9m</a:t>
            </a:r>
            <a:endParaRPr lang="en-US" altLang="hu-HU" sz="1200"/>
          </a:p>
        </p:txBody>
      </p:sp>
      <p:sp>
        <p:nvSpPr>
          <p:cNvPr id="30727" name="Text Box 9"/>
          <p:cNvSpPr txBox="1">
            <a:spLocks noChangeArrowheads="1"/>
          </p:cNvSpPr>
          <p:nvPr/>
        </p:nvSpPr>
        <p:spPr bwMode="auto">
          <a:xfrm>
            <a:off x="1042988" y="5876925"/>
            <a:ext cx="971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sz="1200"/>
              <a:t>Kevert víz</a:t>
            </a:r>
            <a:endParaRPr lang="en-US" altLang="hu-HU" sz="1200"/>
          </a:p>
        </p:txBody>
      </p:sp>
      <p:sp>
        <p:nvSpPr>
          <p:cNvPr id="30728" name="Text Box 10"/>
          <p:cNvSpPr txBox="1">
            <a:spLocks noChangeArrowheads="1"/>
          </p:cNvSpPr>
          <p:nvPr/>
        </p:nvSpPr>
        <p:spPr bwMode="auto">
          <a:xfrm>
            <a:off x="1476375" y="6165850"/>
            <a:ext cx="16557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sz="1200"/>
              <a:t>Barlangi források</a:t>
            </a:r>
            <a:endParaRPr lang="en-US" altLang="hu-HU" sz="1200"/>
          </a:p>
        </p:txBody>
      </p:sp>
      <p:sp>
        <p:nvSpPr>
          <p:cNvPr id="30729" name="Text Box 11"/>
          <p:cNvSpPr txBox="1">
            <a:spLocks noChangeArrowheads="1"/>
          </p:cNvSpPr>
          <p:nvPr/>
        </p:nvSpPr>
        <p:spPr bwMode="auto">
          <a:xfrm>
            <a:off x="539750" y="5229225"/>
            <a:ext cx="7191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sz="1200"/>
              <a:t>Szádfal</a:t>
            </a:r>
            <a:endParaRPr lang="en-US" altLang="hu-HU" sz="1200"/>
          </a:p>
        </p:txBody>
      </p:sp>
      <p:sp>
        <p:nvSpPr>
          <p:cNvPr id="30730" name="Line 12"/>
          <p:cNvSpPr>
            <a:spLocks noChangeShapeType="1"/>
          </p:cNvSpPr>
          <p:nvPr/>
        </p:nvSpPr>
        <p:spPr bwMode="auto">
          <a:xfrm>
            <a:off x="755650" y="1773238"/>
            <a:ext cx="503238" cy="11509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0731" name="Line 13"/>
          <p:cNvSpPr>
            <a:spLocks noChangeShapeType="1"/>
          </p:cNvSpPr>
          <p:nvPr/>
        </p:nvSpPr>
        <p:spPr bwMode="auto">
          <a:xfrm flipV="1">
            <a:off x="971550" y="4868863"/>
            <a:ext cx="504825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0732" name="Line 14"/>
          <p:cNvSpPr>
            <a:spLocks noChangeShapeType="1"/>
          </p:cNvSpPr>
          <p:nvPr/>
        </p:nvSpPr>
        <p:spPr bwMode="auto">
          <a:xfrm flipV="1">
            <a:off x="1547813" y="4868863"/>
            <a:ext cx="142875" cy="10080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0733" name="Line 15"/>
          <p:cNvSpPr>
            <a:spLocks noChangeShapeType="1"/>
          </p:cNvSpPr>
          <p:nvPr/>
        </p:nvSpPr>
        <p:spPr bwMode="auto">
          <a:xfrm flipH="1" flipV="1">
            <a:off x="2268538" y="5373688"/>
            <a:ext cx="71437" cy="86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0734" name="Text Box 15"/>
          <p:cNvSpPr txBox="1">
            <a:spLocks noChangeArrowheads="1"/>
          </p:cNvSpPr>
          <p:nvPr/>
        </p:nvSpPr>
        <p:spPr bwMode="auto">
          <a:xfrm>
            <a:off x="0" y="6400800"/>
            <a:ext cx="3744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sz="1200">
                <a:solidFill>
                  <a:srgbClr val="FF0000"/>
                </a:solidFill>
              </a:rPr>
              <a:t>Negyedévente részletes kémiai monitoring a barlangban, a tóban és a termelő-kutakban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2"/>
          <p:cNvSpPr txBox="1">
            <a:spLocks noChangeArrowheads="1"/>
          </p:cNvSpPr>
          <p:nvPr/>
        </p:nvSpPr>
        <p:spPr bwMode="auto">
          <a:xfrm>
            <a:off x="539750" y="0"/>
            <a:ext cx="8135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b="0">
                <a:solidFill>
                  <a:schemeClr val="bg1"/>
                </a:solidFill>
              </a:rPr>
              <a:t>A Hévízi-tó hozama (l/s) 1984 és 2015 között, NYUDUVIZIG hivatalos adatai</a:t>
            </a:r>
          </a:p>
        </p:txBody>
      </p:sp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9144000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1331913" y="6308725"/>
            <a:ext cx="707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hu-HU" b="0"/>
              <a:t>(a bányászati depresszió hatása sárgával kiemelve)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8300" y="0"/>
            <a:ext cx="11557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302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6" name="Rectangle 5"/>
          <p:cNvSpPr>
            <a:spLocks noChangeArrowheads="1"/>
          </p:cNvSpPr>
          <p:nvPr/>
        </p:nvSpPr>
        <p:spPr bwMode="auto">
          <a:xfrm>
            <a:off x="0" y="1947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>
              <a:buFont typeface="Arial" charset="0"/>
              <a:buNone/>
            </a:pPr>
            <a:endParaRPr lang="hu-HU" altLang="hu-HU" b="0"/>
          </a:p>
        </p:txBody>
      </p:sp>
      <p:graphicFrame>
        <p:nvGraphicFramePr>
          <p:cNvPr id="73733" name="Diagram 1"/>
          <p:cNvGraphicFramePr>
            <a:graphicFrameLocks/>
          </p:cNvGraphicFramePr>
          <p:nvPr/>
        </p:nvGraphicFramePr>
        <p:xfrm>
          <a:off x="611188" y="0"/>
          <a:ext cx="7777162" cy="2997200"/>
        </p:xfrm>
        <a:graphic>
          <a:graphicData uri="http://schemas.openxmlformats.org/presentationml/2006/ole">
            <p:oleObj spid="_x0000_s73733" name="Chart" r:id="rId5" imgW="5145470" imgH="2962913" progId="Excel.Chart.8">
              <p:embed/>
            </p:oleObj>
          </a:graphicData>
        </a:graphic>
      </p:graphicFrame>
      <p:sp>
        <p:nvSpPr>
          <p:cNvPr id="73737" name="Rectangle 6"/>
          <p:cNvSpPr>
            <a:spLocks noChangeArrowheads="1"/>
          </p:cNvSpPr>
          <p:nvPr/>
        </p:nvSpPr>
        <p:spPr bwMode="auto">
          <a:xfrm>
            <a:off x="0" y="49101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>
              <a:buFont typeface="Arial" charset="0"/>
              <a:buNone/>
            </a:pPr>
            <a:endParaRPr lang="hu-HU" altLang="hu-HU" b="0"/>
          </a:p>
        </p:txBody>
      </p:sp>
      <p:pic>
        <p:nvPicPr>
          <p:cNvPr id="73738" name="Picture 2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3332163"/>
            <a:ext cx="8135937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8300" y="0"/>
            <a:ext cx="11557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302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115888"/>
            <a:ext cx="7345362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7288" y="3216275"/>
            <a:ext cx="4176712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3284538"/>
            <a:ext cx="467995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8300" y="0"/>
            <a:ext cx="11557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302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05038"/>
            <a:ext cx="9144000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ext Box 6"/>
          <p:cNvSpPr txBox="1">
            <a:spLocks noChangeArrowheads="1"/>
          </p:cNvSpPr>
          <p:nvPr/>
        </p:nvSpPr>
        <p:spPr bwMode="auto">
          <a:xfrm>
            <a:off x="2051050" y="188913"/>
            <a:ext cx="5329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>
                <a:solidFill>
                  <a:schemeClr val="bg1"/>
                </a:solidFill>
              </a:rPr>
              <a:t>Hőmérsékletváltozások a Tó melletti termelő-kutakban 1994 és 2012 között</a:t>
            </a:r>
            <a:endParaRPr lang="en-US" altLang="hu-HU">
              <a:solidFill>
                <a:schemeClr val="bg1"/>
              </a:solidFill>
            </a:endParaRPr>
          </a:p>
        </p:txBody>
      </p:sp>
      <p:sp>
        <p:nvSpPr>
          <p:cNvPr id="75781" name="Text Box 7"/>
          <p:cNvSpPr txBox="1">
            <a:spLocks noChangeArrowheads="1"/>
          </p:cNvSpPr>
          <p:nvPr/>
        </p:nvSpPr>
        <p:spPr bwMode="auto">
          <a:xfrm>
            <a:off x="1258888" y="1268413"/>
            <a:ext cx="70580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buFont typeface="Arial" charset="0"/>
              <a:buNone/>
            </a:pPr>
            <a:r>
              <a:rPr lang="hu-HU" altLang="hu-HU" b="0"/>
              <a:t>A kórház termelőkútjaiban rendszeresen, több éven át mért hőmérsékleti adatok 1995 és 2008 között 3</a:t>
            </a:r>
            <a:r>
              <a:rPr lang="en-US" altLang="hu-HU" b="0"/>
              <a:t>º</a:t>
            </a:r>
            <a:r>
              <a:rPr lang="hu-HU" altLang="hu-HU" b="0"/>
              <a:t>C csökkenést mutattak, azóta stagnálás és enyhe emelkedés mutatható ki</a:t>
            </a:r>
            <a:endParaRPr lang="en-US" altLang="hu-HU" b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terkep_2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5050"/>
            <a:ext cx="4643438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2" name="Picture 2" descr="terkep_2011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0"/>
            <a:ext cx="5076825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0" y="0"/>
            <a:ext cx="3779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>
                <a:solidFill>
                  <a:schemeClr val="bg1"/>
                </a:solidFill>
              </a:rPr>
              <a:t>Részletek a biológiai monitoringból</a:t>
            </a:r>
          </a:p>
        </p:txBody>
      </p:sp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179388" y="2852738"/>
            <a:ext cx="2232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/>
              <a:t>Vízi növényzet mintavételi helyei</a:t>
            </a:r>
          </a:p>
        </p:txBody>
      </p:sp>
      <p:sp>
        <p:nvSpPr>
          <p:cNvPr id="76805" name="Text Box 6"/>
          <p:cNvSpPr txBox="1">
            <a:spLocks noChangeArrowheads="1"/>
          </p:cNvSpPr>
          <p:nvPr/>
        </p:nvSpPr>
        <p:spPr bwMode="auto">
          <a:xfrm>
            <a:off x="5867400" y="3587750"/>
            <a:ext cx="3095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/>
              <a:t>Terresztris növényzet mintavételi helyei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8413"/>
            <a:ext cx="9144000" cy="657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539750" y="188913"/>
            <a:ext cx="75612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>
                <a:solidFill>
                  <a:schemeClr val="bg1"/>
                </a:solidFill>
              </a:rPr>
              <a:t>A 2014-15-ben felújított távjelzős, web-alapú monitoring mérőhelyei és szenzorai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2"/>
          <p:cNvSpPr txBox="1">
            <a:spLocks noChangeArrowheads="1"/>
          </p:cNvSpPr>
          <p:nvPr/>
        </p:nvSpPr>
        <p:spPr bwMode="auto">
          <a:xfrm>
            <a:off x="900113" y="620713"/>
            <a:ext cx="7775575" cy="531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 sz="3600" b="0">
                <a:solidFill>
                  <a:schemeClr val="bg1"/>
                </a:solidFill>
              </a:rPr>
              <a:t>Tartalom</a:t>
            </a:r>
          </a:p>
          <a:p>
            <a:pPr algn="ctr" defTabSz="914400">
              <a:spcBef>
                <a:spcPct val="50000"/>
              </a:spcBef>
            </a:pPr>
            <a:endParaRPr lang="hu-HU" sz="3600" b="0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•"/>
            </a:pPr>
            <a:r>
              <a:rPr lang="hu-HU" sz="2800" b="0"/>
              <a:t>Helyzetkép, ma, VGT1 után, VGT2 előtt</a:t>
            </a:r>
          </a:p>
          <a:p>
            <a:pPr defTabSz="914400">
              <a:spcBef>
                <a:spcPct val="50000"/>
              </a:spcBef>
              <a:buFontTx/>
              <a:buChar char="•"/>
            </a:pPr>
            <a:r>
              <a:rPr lang="hu-HU" sz="2800" b="0"/>
              <a:t>Közvetlen előzmények 2009-ig</a:t>
            </a:r>
          </a:p>
          <a:p>
            <a:pPr defTabSz="914400">
              <a:spcBef>
                <a:spcPct val="50000"/>
              </a:spcBef>
              <a:buFontTx/>
              <a:buChar char="•"/>
            </a:pPr>
            <a:r>
              <a:rPr lang="hu-HU" sz="2800" b="0"/>
              <a:t>Kutatások, 2009-2015</a:t>
            </a:r>
          </a:p>
          <a:p>
            <a:pPr defTabSz="914400">
              <a:spcBef>
                <a:spcPct val="50000"/>
              </a:spcBef>
              <a:buFontTx/>
              <a:buChar char="•"/>
            </a:pPr>
            <a:r>
              <a:rPr lang="hu-HU" sz="2800" b="0"/>
              <a:t>Monitoring fejlesztések, 2009-2015</a:t>
            </a:r>
          </a:p>
          <a:p>
            <a:pPr defTabSz="914400">
              <a:spcBef>
                <a:spcPct val="50000"/>
              </a:spcBef>
              <a:buFontTx/>
              <a:buChar char="•"/>
            </a:pPr>
            <a:r>
              <a:rPr lang="hu-HU" sz="2800" b="0"/>
              <a:t>Gyakorlati vízgazdálkodás, 2009-2015</a:t>
            </a:r>
          </a:p>
          <a:p>
            <a:pPr defTabSz="914400">
              <a:spcBef>
                <a:spcPct val="50000"/>
              </a:spcBef>
              <a:buFontTx/>
              <a:buChar char="•"/>
            </a:pPr>
            <a:r>
              <a:rPr lang="hu-HU" sz="2800" b="0"/>
              <a:t>Hogyan tovább?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Megjelenesi_felulet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9275"/>
            <a:ext cx="11141075" cy="57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302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Text Box 4"/>
          <p:cNvSpPr txBox="1">
            <a:spLocks noChangeArrowheads="1"/>
          </p:cNvSpPr>
          <p:nvPr/>
        </p:nvSpPr>
        <p:spPr bwMode="auto">
          <a:xfrm>
            <a:off x="1042988" y="260350"/>
            <a:ext cx="7632700" cy="61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</a:pPr>
            <a:r>
              <a:rPr lang="hu-HU" sz="2000" i="1">
                <a:solidFill>
                  <a:schemeClr val="bg1"/>
                </a:solidFill>
              </a:rPr>
              <a:t>Mit mutatnak, mit jeleznek a Tóban és környékén mért hozam, hőmérséklet, vízminőségi és izotóphidrológiai adatok?</a:t>
            </a:r>
          </a:p>
          <a:p>
            <a:pPr marL="342900" indent="-342900" defTabSz="914400">
              <a:spcBef>
                <a:spcPct val="50000"/>
              </a:spcBef>
            </a:pPr>
            <a:endParaRPr lang="hu-HU" sz="2000" i="1">
              <a:solidFill>
                <a:schemeClr val="bg1"/>
              </a:solidFill>
            </a:endParaRPr>
          </a:p>
          <a:p>
            <a:pPr marL="342900" indent="-342900" defTabSz="914400">
              <a:spcBef>
                <a:spcPct val="50000"/>
              </a:spcBef>
            </a:pPr>
            <a:r>
              <a:rPr lang="hu-HU" b="0"/>
              <a:t>Mutatják a klímaváltozás és a közeli (és részben a távoli) termelő-kutak hatásait: az „eredeti” hozam nem állt helyre</a:t>
            </a:r>
          </a:p>
          <a:p>
            <a:pPr marL="342900" indent="-342900" defTabSz="914400">
              <a:spcBef>
                <a:spcPct val="50000"/>
              </a:spcBef>
            </a:pPr>
            <a:r>
              <a:rPr lang="hu-HU" b="0"/>
              <a:t>Jeleznek hőmérséklet-csökkenést, a fentiek mellett talán a korábbi bányászati víztermelések késleltetett következményeként</a:t>
            </a:r>
          </a:p>
          <a:p>
            <a:pPr marL="342900" indent="-342900" defTabSz="914400">
              <a:spcBef>
                <a:spcPct val="50000"/>
              </a:spcBef>
            </a:pPr>
            <a:r>
              <a:rPr lang="hu-HU" b="0"/>
              <a:t>Az eddigi vízminőségi és izotóp-hidrológiai adatok mutatják a különböző eredetű vizek keveredéseit</a:t>
            </a:r>
          </a:p>
          <a:p>
            <a:pPr marL="342900" indent="-342900" defTabSz="914400">
              <a:spcBef>
                <a:spcPct val="50000"/>
              </a:spcBef>
            </a:pPr>
            <a:endParaRPr lang="hu-HU"/>
          </a:p>
          <a:p>
            <a:pPr marL="342900" indent="-342900" defTabSz="914400">
              <a:spcBef>
                <a:spcPct val="50000"/>
              </a:spcBef>
            </a:pPr>
            <a:r>
              <a:rPr lang="hu-HU" sz="2000" i="1"/>
              <a:t>Mit mutatnak a Tótól távolabbi térségek vízszint-adatai?</a:t>
            </a:r>
          </a:p>
          <a:p>
            <a:pPr marL="342900" indent="-342900" defTabSz="914400">
              <a:spcBef>
                <a:spcPct val="50000"/>
              </a:spcBef>
            </a:pPr>
            <a:r>
              <a:rPr lang="hu-HU" b="0"/>
              <a:t>Jelzik a karsztvízszintek emelkedését, helyenként ellenőrizetlen szökéseit</a:t>
            </a:r>
          </a:p>
          <a:p>
            <a:pPr marL="342900" indent="-342900" defTabSz="914400">
              <a:spcBef>
                <a:spcPct val="50000"/>
              </a:spcBef>
            </a:pPr>
            <a:r>
              <a:rPr lang="hu-HU" sz="2000" i="1"/>
              <a:t>Milyen kutatások készülnek jelenleg?</a:t>
            </a:r>
          </a:p>
          <a:p>
            <a:pPr marL="342900" indent="-342900" defTabSz="914400">
              <a:spcBef>
                <a:spcPct val="50000"/>
              </a:spcBef>
            </a:pPr>
            <a:r>
              <a:rPr lang="hu-HU" b="0"/>
              <a:t> A Tó és Kehidakustány-Zalacsány közötti térrész egységes numerikus modellezése, az újabb izotóp-hidrológiai adatok alapján, a Tó és valamennyi meglévő engedélyezett víztermelési helyre egységesen.</a:t>
            </a:r>
            <a:endParaRPr lang="hu-HU" sz="20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Monitoring_adatok_megjelenesi_felulete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16113"/>
            <a:ext cx="9144000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3"/>
          <p:cNvSpPr txBox="1">
            <a:spLocks noChangeArrowheads="1"/>
          </p:cNvSpPr>
          <p:nvPr/>
        </p:nvSpPr>
        <p:spPr bwMode="auto">
          <a:xfrm>
            <a:off x="0" y="0"/>
            <a:ext cx="93599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>
                <a:solidFill>
                  <a:schemeClr val="bg1"/>
                </a:solidFill>
              </a:rPr>
              <a:t>A fizikai monitoring adatok nemcsak a hidrogeokémiai és biológiai állapotok értékelését, de a ráépülő vízgazdálkodást is támogatják, de közvetlen információkat adnak a természetes rendszer alakulásáról a fürdő személyzetének és a vendégeknek, jelezve, hogy ez nem egy átlagos strandfürdő.</a:t>
            </a:r>
            <a:r>
              <a:rPr lang="hu-HU" b="0"/>
              <a:t>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2"/>
          <p:cNvSpPr txBox="1">
            <a:spLocks noChangeArrowheads="1"/>
          </p:cNvSpPr>
          <p:nvPr/>
        </p:nvSpPr>
        <p:spPr bwMode="auto">
          <a:xfrm>
            <a:off x="1979613" y="1844675"/>
            <a:ext cx="540067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 sz="3600" b="0"/>
              <a:t>Gyakorlati vízgazdálkodások</a:t>
            </a:r>
          </a:p>
          <a:p>
            <a:pPr algn="ctr" defTabSz="914400">
              <a:spcBef>
                <a:spcPct val="50000"/>
              </a:spcBef>
            </a:pPr>
            <a:r>
              <a:rPr lang="hu-HU" sz="3600" b="0"/>
              <a:t>2009-2015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284663" y="2636838"/>
            <a:ext cx="4446587" cy="3863975"/>
          </a:xfrm>
        </p:spPr>
      </p:pic>
      <p:sp>
        <p:nvSpPr>
          <p:cNvPr id="82946" name="Oval 3"/>
          <p:cNvSpPr>
            <a:spLocks noChangeArrowheads="1"/>
          </p:cNvSpPr>
          <p:nvPr/>
        </p:nvSpPr>
        <p:spPr bwMode="auto">
          <a:xfrm>
            <a:off x="3779838" y="1844675"/>
            <a:ext cx="5184775" cy="48244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buFont typeface="Arial" charset="0"/>
              <a:buNone/>
            </a:pPr>
            <a:endParaRPr lang="hu-HU" altLang="hu-HU" b="0"/>
          </a:p>
        </p:txBody>
      </p:sp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179388" y="1628775"/>
            <a:ext cx="3960812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/>
              <a:t>Minden érdekelt számára elérhető web alapú monitoring-rendszer kialakítása kötelező minden termelő-kút tulajdonosának.</a:t>
            </a:r>
            <a:endParaRPr lang="en-US" altLang="hu-HU"/>
          </a:p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/>
              <a:t>Mindenkinek az elérhető legjobb technológiát kell alkalmaznia a víztakarékosságra</a:t>
            </a:r>
          </a:p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/>
              <a:t>A belső zónában újabb vízkivétel nem engedélyezhető</a:t>
            </a:r>
          </a:p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/>
              <a:t>A Tó hozamának, (távjelzős ismeretek alapján bizonyítható) tartós csökkenése esetében a termelést arányosan vissza kell fogni.</a:t>
            </a:r>
            <a:endParaRPr lang="en-US" altLang="hu-HU"/>
          </a:p>
        </p:txBody>
      </p:sp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250825" y="0"/>
            <a:ext cx="7634288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sz="2000">
                <a:solidFill>
                  <a:schemeClr val="bg1"/>
                </a:solidFill>
              </a:rPr>
              <a:t>A vízhasználatok felülvizsgálatának új rendszere a VGT és a vízgazdálkodási koncepció alapján 2011.</a:t>
            </a:r>
          </a:p>
          <a:p>
            <a:pPr marL="342900" indent="-342900" algn="ctr"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sz="2000">
                <a:solidFill>
                  <a:schemeClr val="bg1"/>
                </a:solidFill>
              </a:rPr>
              <a:t>„Új vízgazdálkodási rend, gyakorlati intézkedésekkel”</a:t>
            </a:r>
            <a:endParaRPr lang="en-US" altLang="hu-HU" sz="2000">
              <a:solidFill>
                <a:schemeClr val="bg1"/>
              </a:solidFill>
            </a:endParaRPr>
          </a:p>
        </p:txBody>
      </p:sp>
      <p:pic>
        <p:nvPicPr>
          <p:cNvPr id="8294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88300" y="0"/>
            <a:ext cx="11557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00475"/>
            <a:ext cx="4427538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8038" y="0"/>
            <a:ext cx="3255962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8913"/>
            <a:ext cx="5795963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865563"/>
            <a:ext cx="4572000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 Box 6"/>
          <p:cNvSpPr txBox="1">
            <a:spLocks noChangeArrowheads="1"/>
          </p:cNvSpPr>
          <p:nvPr/>
        </p:nvSpPr>
        <p:spPr bwMode="auto">
          <a:xfrm>
            <a:off x="323850" y="2781300"/>
            <a:ext cx="864076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b="0"/>
              <a:t>A regionális termálkarszt-rendszert érintő tervezett geotermikus hasznosítások 2500 m alatt (pl. Körmend), tervezett vagy működő hasznosítások: Zalaegerszeg és Vasvár. „Kezelés”: érzékenységi vizsgálatokkal, és a vízgazdálkodási „rend”-del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5788" y="0"/>
            <a:ext cx="4748212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3259138"/>
            <a:ext cx="4067175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643438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5076825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0"/>
            <a:ext cx="410527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636838"/>
            <a:ext cx="8256587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5421313"/>
            <a:ext cx="8424862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Rectangle 5"/>
          <p:cNvSpPr>
            <a:spLocks noChangeArrowheads="1"/>
          </p:cNvSpPr>
          <p:nvPr/>
        </p:nvSpPr>
        <p:spPr bwMode="auto">
          <a:xfrm>
            <a:off x="539750" y="2708275"/>
            <a:ext cx="8064500" cy="1152525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>
              <a:buFont typeface="Arial" charset="0"/>
              <a:buNone/>
            </a:pPr>
            <a:endParaRPr lang="hu-HU" altLang="hu-HU" b="0"/>
          </a:p>
        </p:txBody>
      </p:sp>
      <p:sp>
        <p:nvSpPr>
          <p:cNvPr id="86021" name="Rectangle 6"/>
          <p:cNvSpPr>
            <a:spLocks noChangeArrowheads="1"/>
          </p:cNvSpPr>
          <p:nvPr/>
        </p:nvSpPr>
        <p:spPr bwMode="auto">
          <a:xfrm>
            <a:off x="395288" y="5445125"/>
            <a:ext cx="8353425" cy="1412875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>
              <a:buFont typeface="Arial" charset="0"/>
              <a:buNone/>
            </a:pPr>
            <a:endParaRPr lang="hu-HU" altLang="hu-HU" b="0"/>
          </a:p>
        </p:txBody>
      </p:sp>
      <p:pic>
        <p:nvPicPr>
          <p:cNvPr id="860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8300" y="0"/>
            <a:ext cx="11557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8300" y="0"/>
            <a:ext cx="11557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302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Text Box 5"/>
          <p:cNvSpPr txBox="1">
            <a:spLocks noChangeArrowheads="1"/>
          </p:cNvSpPr>
          <p:nvPr/>
        </p:nvSpPr>
        <p:spPr bwMode="auto">
          <a:xfrm>
            <a:off x="179388" y="5949950"/>
            <a:ext cx="86407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Font typeface="Arial" charset="0"/>
              <a:buNone/>
            </a:pPr>
            <a:r>
              <a:rPr lang="hu-HU" altLang="hu-HU" b="0"/>
              <a:t>(A tó hozammérései az 1980-as évek elején beindított DANFOSS mérő üzembe-állításáig jelentős bizonytalanságúak és túlzóak voltak.)</a:t>
            </a:r>
            <a:endParaRPr lang="en-US" altLang="hu-HU" b="0"/>
          </a:p>
        </p:txBody>
      </p:sp>
      <p:pic>
        <p:nvPicPr>
          <p:cNvPr id="8704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04813"/>
            <a:ext cx="8785225" cy="50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7" name="Text Box 7"/>
          <p:cNvSpPr txBox="1">
            <a:spLocks noChangeArrowheads="1"/>
          </p:cNvSpPr>
          <p:nvPr/>
        </p:nvSpPr>
        <p:spPr bwMode="auto">
          <a:xfrm>
            <a:off x="323850" y="5470525"/>
            <a:ext cx="30241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sz="1000"/>
              <a:t>Csepregi András ábrájának felhasználásával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1130300"/>
            <a:ext cx="5472112" cy="1717675"/>
          </a:xfrm>
        </p:spPr>
      </p:pic>
      <p:pic>
        <p:nvPicPr>
          <p:cNvPr id="88066" name="Picture 3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3357563"/>
            <a:ext cx="8713788" cy="3006725"/>
          </a:xfrm>
        </p:spPr>
      </p:pic>
      <p:sp>
        <p:nvSpPr>
          <p:cNvPr id="88067" name="Rectangle 4"/>
          <p:cNvSpPr>
            <a:spLocks noChangeArrowheads="1"/>
          </p:cNvSpPr>
          <p:nvPr/>
        </p:nvSpPr>
        <p:spPr bwMode="auto">
          <a:xfrm>
            <a:off x="250825" y="6364288"/>
            <a:ext cx="8713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1400">
                <a:solidFill>
                  <a:srgbClr val="0000FF"/>
                </a:solidFill>
              </a:rPr>
              <a:t>http://transenergy-eu.geologie.ac.at/Downloads/Management%20report%202012june%20final.pdf</a:t>
            </a:r>
          </a:p>
        </p:txBody>
      </p:sp>
      <p:sp>
        <p:nvSpPr>
          <p:cNvPr id="88068" name="Text Box 5"/>
          <p:cNvSpPr txBox="1">
            <a:spLocks noChangeArrowheads="1"/>
          </p:cNvSpPr>
          <p:nvPr/>
        </p:nvSpPr>
        <p:spPr bwMode="auto">
          <a:xfrm>
            <a:off x="250825" y="0"/>
            <a:ext cx="87137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>
                <a:solidFill>
                  <a:schemeClr val="bg1"/>
                </a:solidFill>
              </a:rPr>
              <a:t>A Hévízi-tó karsztvíz-gazdálkodási koncepciója, mint jó példa felkerült az osztrák földtani intézet honlapjára, mely a magyar, szlovén, osztrák és szlovák együttműködésben készült TRANSENERGY projekt hivatalos honlapja</a:t>
            </a:r>
          </a:p>
        </p:txBody>
      </p:sp>
      <p:sp>
        <p:nvSpPr>
          <p:cNvPr id="88069" name="Text Box 6"/>
          <p:cNvSpPr txBox="1">
            <a:spLocks noChangeArrowheads="1"/>
          </p:cNvSpPr>
          <p:nvPr/>
        </p:nvSpPr>
        <p:spPr bwMode="auto">
          <a:xfrm>
            <a:off x="250825" y="2847975"/>
            <a:ext cx="4105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>
                <a:solidFill>
                  <a:srgbClr val="FF0000"/>
                </a:solidFill>
              </a:rPr>
              <a:t>Részlet az angol nyelvű változatból: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2"/>
          <p:cNvSpPr txBox="1">
            <a:spLocks noChangeArrowheads="1"/>
          </p:cNvSpPr>
          <p:nvPr/>
        </p:nvSpPr>
        <p:spPr bwMode="auto">
          <a:xfrm>
            <a:off x="1979613" y="1844675"/>
            <a:ext cx="540067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 sz="3600" b="0"/>
              <a:t>Helyzetkép, ma,</a:t>
            </a:r>
          </a:p>
          <a:p>
            <a:pPr algn="ctr" defTabSz="914400">
              <a:spcBef>
                <a:spcPct val="50000"/>
              </a:spcBef>
            </a:pPr>
            <a:r>
              <a:rPr lang="hu-HU" sz="3600" b="0"/>
              <a:t> VGT1 után, VGT2 előtt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2"/>
          <p:cNvSpPr txBox="1">
            <a:spLocks noChangeArrowheads="1"/>
          </p:cNvSpPr>
          <p:nvPr/>
        </p:nvSpPr>
        <p:spPr bwMode="auto">
          <a:xfrm>
            <a:off x="0" y="115888"/>
            <a:ext cx="9144000" cy="472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 sz="3200">
                <a:solidFill>
                  <a:schemeClr val="bg1"/>
                </a:solidFill>
              </a:rPr>
              <a:t>A „KÖZ” részvételének biztosítása</a:t>
            </a:r>
            <a:endParaRPr lang="hu-HU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hu-HU">
                <a:solidFill>
                  <a:schemeClr val="bg1"/>
                </a:solidFill>
              </a:rPr>
              <a:t>(public participation)</a:t>
            </a:r>
          </a:p>
          <a:p>
            <a:pPr defTabSz="914400">
              <a:spcBef>
                <a:spcPct val="50000"/>
              </a:spcBef>
            </a:pPr>
            <a:r>
              <a:rPr lang="hu-HU" b="0"/>
              <a:t>A Vízgyűjtő gazdálkodás 6 éves ciklusában </a:t>
            </a:r>
            <a:r>
              <a:rPr lang="hu-HU"/>
              <a:t>ez folyamatos feladat</a:t>
            </a:r>
            <a:r>
              <a:rPr lang="hu-HU" b="0"/>
              <a:t>, </a:t>
            </a:r>
          </a:p>
          <a:p>
            <a:pPr defTabSz="914400">
              <a:spcBef>
                <a:spcPct val="50000"/>
              </a:spcBef>
            </a:pPr>
            <a:r>
              <a:rPr lang="hu-HU" b="0"/>
              <a:t>Módszerei Hévízen, (együttműködve alkalmanként a Nemzeti Parkkal) :</a:t>
            </a:r>
          </a:p>
          <a:p>
            <a:pPr defTabSz="914400">
              <a:spcBef>
                <a:spcPct val="50000"/>
              </a:spcBef>
            </a:pPr>
            <a:r>
              <a:rPr lang="hu-HU" b="0"/>
              <a:t>	</a:t>
            </a:r>
            <a:r>
              <a:rPr lang="hu-HU" sz="1600" b="0"/>
              <a:t>Víz világnapján konzultáció a zöld szervezetekkel (2013), hatóságokkal, igazgatási szervekkel (2014), vállalkozókkal (2015, folyamatban), önkormányzatokkal (2016, terv szintjén) </a:t>
            </a:r>
          </a:p>
          <a:p>
            <a:pPr defTabSz="914400">
              <a:spcBef>
                <a:spcPct val="50000"/>
              </a:spcBef>
            </a:pPr>
            <a:r>
              <a:rPr lang="hu-HU" sz="1600" b="0"/>
              <a:t>	Rendszeres vetélkedő a Tó természeti állapotáról középiskolásoknak</a:t>
            </a:r>
          </a:p>
          <a:p>
            <a:pPr defTabSz="914400">
              <a:spcBef>
                <a:spcPct val="50000"/>
              </a:spcBef>
            </a:pPr>
            <a:r>
              <a:rPr lang="hu-HU" sz="1600" b="0"/>
              <a:t>		Nyitott monitoring-adatok, szakmai kontroll után</a:t>
            </a:r>
          </a:p>
          <a:p>
            <a:pPr defTabSz="914400">
              <a:spcBef>
                <a:spcPct val="50000"/>
              </a:spcBef>
            </a:pPr>
            <a:r>
              <a:rPr lang="hu-HU" sz="1600" b="0"/>
              <a:t>			Tanösvények fejlesztése</a:t>
            </a:r>
          </a:p>
          <a:p>
            <a:pPr defTabSz="914400">
              <a:spcBef>
                <a:spcPct val="50000"/>
              </a:spcBef>
            </a:pPr>
            <a:r>
              <a:rPr lang="hu-HU" sz="1600" b="0"/>
              <a:t>				Sajtó, rádió, TV</a:t>
            </a:r>
          </a:p>
          <a:p>
            <a:pPr defTabSz="914400">
              <a:spcBef>
                <a:spcPct val="50000"/>
              </a:spcBef>
            </a:pPr>
            <a:r>
              <a:rPr lang="hu-HU" sz="1600" b="0"/>
              <a:t>					Öko-karkötő a monitorong-fejlesztésekért</a:t>
            </a:r>
          </a:p>
          <a:p>
            <a:pPr defTabSz="914400">
              <a:spcBef>
                <a:spcPct val="50000"/>
              </a:spcBef>
            </a:pPr>
            <a:r>
              <a:rPr lang="hu-HU" b="0"/>
              <a:t>  </a:t>
            </a:r>
          </a:p>
        </p:txBody>
      </p:sp>
      <p:pic>
        <p:nvPicPr>
          <p:cNvPr id="8909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4471988"/>
            <a:ext cx="2771775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84688"/>
            <a:ext cx="32766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0088" y="4471988"/>
            <a:ext cx="30956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3" name="Line 6"/>
          <p:cNvSpPr>
            <a:spLocks noChangeShapeType="1"/>
          </p:cNvSpPr>
          <p:nvPr/>
        </p:nvSpPr>
        <p:spPr bwMode="auto">
          <a:xfrm>
            <a:off x="1547813" y="2924175"/>
            <a:ext cx="0" cy="1527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9094" name="Line 7"/>
          <p:cNvSpPr>
            <a:spLocks noChangeShapeType="1"/>
          </p:cNvSpPr>
          <p:nvPr/>
        </p:nvSpPr>
        <p:spPr bwMode="auto">
          <a:xfrm>
            <a:off x="3779838" y="3644900"/>
            <a:ext cx="1008062" cy="8397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9095" name="Line 9"/>
          <p:cNvSpPr>
            <a:spLocks noChangeShapeType="1"/>
          </p:cNvSpPr>
          <p:nvPr/>
        </p:nvSpPr>
        <p:spPr bwMode="auto">
          <a:xfrm>
            <a:off x="8459788" y="4221163"/>
            <a:ext cx="0" cy="2301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ChangeArrowheads="1"/>
          </p:cNvSpPr>
          <p:nvPr/>
        </p:nvSpPr>
        <p:spPr bwMode="auto">
          <a:xfrm>
            <a:off x="323850" y="404813"/>
            <a:ext cx="815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hu-HU">
                <a:solidFill>
                  <a:schemeClr val="bg1"/>
                </a:solidFill>
              </a:rPr>
              <a:t>Mire lehet példa a „Jó vízgazdálkodási gyakorlat a Hévizi-tó környékén” ?</a:t>
            </a:r>
          </a:p>
        </p:txBody>
      </p:sp>
      <p:sp>
        <p:nvSpPr>
          <p:cNvPr id="90114" name="Text Box 3"/>
          <p:cNvSpPr txBox="1">
            <a:spLocks noChangeArrowheads="1"/>
          </p:cNvSpPr>
          <p:nvPr/>
        </p:nvSpPr>
        <p:spPr bwMode="auto">
          <a:xfrm>
            <a:off x="611188" y="1557338"/>
            <a:ext cx="7705725" cy="490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/>
              <a:t>A teljességre törekvő, „holisztikus” vízgazdálkodásra;</a:t>
            </a:r>
          </a:p>
          <a:p>
            <a:pPr defTabSz="914400">
              <a:spcBef>
                <a:spcPct val="50000"/>
              </a:spcBef>
            </a:pPr>
            <a:r>
              <a:rPr lang="hu-HU"/>
              <a:t>A mennyiségi igénybevételi küszöbértékek nélkülözhetetlenségére a mindennapi hatósági engedélyezéseknél;</a:t>
            </a:r>
          </a:p>
          <a:p>
            <a:pPr defTabSz="914400">
              <a:spcBef>
                <a:spcPct val="50000"/>
              </a:spcBef>
            </a:pPr>
            <a:r>
              <a:rPr lang="hu-HU"/>
              <a:t>Az átlátható, és valamennyi érdekelt számára hozzáférhető monitoring-adatok biztosításában;</a:t>
            </a:r>
          </a:p>
          <a:p>
            <a:pPr defTabSz="914400">
              <a:spcBef>
                <a:spcPct val="50000"/>
              </a:spcBef>
            </a:pPr>
            <a:r>
              <a:rPr lang="hu-HU"/>
              <a:t>A felszín alatti vizekre és a víztől függő ökoszisztémák irányuló kutatások fontosságára, illetve ezen kutatások folyamatos fejlesztésére;</a:t>
            </a:r>
          </a:p>
          <a:p>
            <a:pPr defTabSz="914400">
              <a:spcBef>
                <a:spcPct val="50000"/>
              </a:spcBef>
            </a:pPr>
            <a:r>
              <a:rPr lang="hu-HU"/>
              <a:t>Annak demonstrálására, hogy a vizek ügye nemcsak a Vízügy ügye;</a:t>
            </a:r>
          </a:p>
          <a:p>
            <a:pPr defTabSz="914400">
              <a:spcBef>
                <a:spcPct val="50000"/>
              </a:spcBef>
            </a:pPr>
            <a:r>
              <a:rPr lang="hu-HU"/>
              <a:t>A különböző ágazatok együttműködésének fontosságára, (itt konkrétan: MFGI, VIZIG, BfNPI, Zöldhatóság, OVF, MBFH, NEKI, Egészségügy) és</a:t>
            </a:r>
          </a:p>
          <a:p>
            <a:pPr defTabSz="914400">
              <a:spcBef>
                <a:spcPct val="50000"/>
              </a:spcBef>
            </a:pPr>
            <a:r>
              <a:rPr lang="hu-HU"/>
              <a:t>A „köz” részvételének folyamatos biztosítására.</a:t>
            </a:r>
          </a:p>
          <a:p>
            <a:pPr defTabSz="914400">
              <a:spcBef>
                <a:spcPct val="50000"/>
              </a:spcBef>
            </a:pPr>
            <a:endParaRPr lang="hu-H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10" descr="ovf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1025" y="5372100"/>
            <a:ext cx="652463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65450" y="5414963"/>
            <a:ext cx="6477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6" descr="legi-j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9250" y="0"/>
            <a:ext cx="6840538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2" name="Text Box 7"/>
          <p:cNvSpPr txBox="1">
            <a:spLocks noChangeArrowheads="1"/>
          </p:cNvSpPr>
          <p:nvPr/>
        </p:nvSpPr>
        <p:spPr bwMode="auto">
          <a:xfrm>
            <a:off x="4067175" y="333375"/>
            <a:ext cx="424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sz="2800">
                <a:solidFill>
                  <a:srgbClr val="FFFF00"/>
                </a:solidFill>
              </a:rPr>
              <a:t>Köszönjük a figyelmet!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2"/>
          <p:cNvSpPr txBox="1">
            <a:spLocks noChangeArrowheads="1"/>
          </p:cNvSpPr>
          <p:nvPr/>
        </p:nvSpPr>
        <p:spPr bwMode="auto">
          <a:xfrm>
            <a:off x="1979613" y="1844675"/>
            <a:ext cx="54006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 sz="3600" b="0"/>
              <a:t>A társadalmi egyeztetésen várható felvetések megbeszéléséhez a  következő diák nyújthatnak segítséget: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0"/>
            <a:ext cx="650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Rectangle 3"/>
          <p:cNvSpPr>
            <a:spLocks noChangeArrowheads="1"/>
          </p:cNvSpPr>
          <p:nvPr/>
        </p:nvSpPr>
        <p:spPr bwMode="auto">
          <a:xfrm>
            <a:off x="7164388" y="2060575"/>
            <a:ext cx="71437" cy="1444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4211" name="Rectangle 4"/>
          <p:cNvSpPr>
            <a:spLocks noChangeArrowheads="1"/>
          </p:cNvSpPr>
          <p:nvPr/>
        </p:nvSpPr>
        <p:spPr bwMode="auto">
          <a:xfrm>
            <a:off x="6084888" y="2060575"/>
            <a:ext cx="71437" cy="1444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4212" name="Text Box 5"/>
          <p:cNvSpPr txBox="1">
            <a:spLocks noChangeArrowheads="1"/>
          </p:cNvSpPr>
          <p:nvPr/>
        </p:nvSpPr>
        <p:spPr bwMode="auto">
          <a:xfrm>
            <a:off x="7956550" y="1831975"/>
            <a:ext cx="1058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sz="1200">
                <a:solidFill>
                  <a:schemeClr val="hlink"/>
                </a:solidFill>
              </a:rPr>
              <a:t>2015. első negyedév</a:t>
            </a:r>
          </a:p>
        </p:txBody>
      </p:sp>
      <p:sp>
        <p:nvSpPr>
          <p:cNvPr id="94213" name="Line 6"/>
          <p:cNvSpPr>
            <a:spLocks noChangeShapeType="1"/>
          </p:cNvSpPr>
          <p:nvPr/>
        </p:nvSpPr>
        <p:spPr bwMode="auto">
          <a:xfrm flipH="1" flipV="1">
            <a:off x="7380288" y="2205038"/>
            <a:ext cx="57626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FFFF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b="0"/>
          </a:p>
        </p:txBody>
      </p:sp>
      <p:grpSp>
        <p:nvGrpSpPr>
          <p:cNvPr id="95234" name="Group 3"/>
          <p:cNvGrpSpPr>
            <a:grpSpLocks/>
          </p:cNvGrpSpPr>
          <p:nvPr/>
        </p:nvGrpSpPr>
        <p:grpSpPr bwMode="auto">
          <a:xfrm>
            <a:off x="179388" y="0"/>
            <a:ext cx="8705850" cy="692150"/>
            <a:chOff x="192" y="156"/>
            <a:chExt cx="1536" cy="384"/>
          </a:xfrm>
        </p:grpSpPr>
        <p:grpSp>
          <p:nvGrpSpPr>
            <p:cNvPr id="95245" name="Group 4"/>
            <p:cNvGrpSpPr>
              <a:grpSpLocks/>
            </p:cNvGrpSpPr>
            <p:nvPr/>
          </p:nvGrpSpPr>
          <p:grpSpPr bwMode="auto">
            <a:xfrm>
              <a:off x="192" y="156"/>
              <a:ext cx="1536" cy="384"/>
              <a:chOff x="192" y="240"/>
              <a:chExt cx="1536" cy="384"/>
            </a:xfrm>
          </p:grpSpPr>
          <p:sp>
            <p:nvSpPr>
              <p:cNvPr id="95247" name="Rectangle 5"/>
              <p:cNvSpPr>
                <a:spLocks noChangeArrowheads="1"/>
              </p:cNvSpPr>
              <p:nvPr/>
            </p:nvSpPr>
            <p:spPr bwMode="auto">
              <a:xfrm>
                <a:off x="432" y="240"/>
                <a:ext cx="1008" cy="38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 b="0"/>
              </a:p>
            </p:txBody>
          </p:sp>
          <p:sp>
            <p:nvSpPr>
              <p:cNvPr id="95248" name="Rectangle 6"/>
              <p:cNvSpPr>
                <a:spLocks noChangeArrowheads="1"/>
              </p:cNvSpPr>
              <p:nvPr/>
            </p:nvSpPr>
            <p:spPr bwMode="auto">
              <a:xfrm>
                <a:off x="192" y="240"/>
                <a:ext cx="384" cy="384"/>
              </a:xfrm>
              <a:prstGeom prst="rect">
                <a:avLst/>
              </a:prstGeom>
              <a:gradFill rotWithShape="0">
                <a:gsLst>
                  <a:gs pos="0">
                    <a:srgbClr val="000099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 b="0"/>
              </a:p>
            </p:txBody>
          </p:sp>
          <p:sp>
            <p:nvSpPr>
              <p:cNvPr id="95249" name="Rectangle 7"/>
              <p:cNvSpPr>
                <a:spLocks noChangeArrowheads="1"/>
              </p:cNvSpPr>
              <p:nvPr/>
            </p:nvSpPr>
            <p:spPr bwMode="auto">
              <a:xfrm>
                <a:off x="1344" y="240"/>
                <a:ext cx="384" cy="384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000099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 b="0"/>
              </a:p>
            </p:txBody>
          </p:sp>
        </p:grpSp>
        <p:sp>
          <p:nvSpPr>
            <p:cNvPr id="95246" name="Text Box 8"/>
            <p:cNvSpPr txBox="1">
              <a:spLocks noChangeArrowheads="1"/>
            </p:cNvSpPr>
            <p:nvPr/>
          </p:nvSpPr>
          <p:spPr bwMode="auto">
            <a:xfrm>
              <a:off x="944" y="218"/>
              <a:ext cx="32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endParaRPr lang="en-US" altLang="hu-HU" sz="2400" b="0">
                <a:latin typeface="Garamond" pitchFamily="18" charset="0"/>
              </a:endParaRPr>
            </a:p>
          </p:txBody>
        </p:sp>
      </p:grpSp>
      <p:sp>
        <p:nvSpPr>
          <p:cNvPr id="95235" name="Text Box 9"/>
          <p:cNvSpPr txBox="1">
            <a:spLocks noChangeArrowheads="1"/>
          </p:cNvSpPr>
          <p:nvPr/>
        </p:nvSpPr>
        <p:spPr bwMode="auto">
          <a:xfrm>
            <a:off x="571500" y="333375"/>
            <a:ext cx="683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hu-HU" sz="2400" b="0">
              <a:latin typeface="Tahoma" pitchFamily="34" charset="0"/>
            </a:endParaRPr>
          </a:p>
        </p:txBody>
      </p:sp>
      <p:sp>
        <p:nvSpPr>
          <p:cNvPr id="95236" name="Text Box 10"/>
          <p:cNvSpPr txBox="1">
            <a:spLocks noChangeArrowheads="1"/>
          </p:cNvSpPr>
          <p:nvPr/>
        </p:nvSpPr>
        <p:spPr bwMode="auto">
          <a:xfrm>
            <a:off x="466725" y="1905000"/>
            <a:ext cx="794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/>
            <a:endParaRPr lang="en-US" altLang="hu-HU" b="0">
              <a:latin typeface="Tahoma" pitchFamily="34" charset="0"/>
            </a:endParaRPr>
          </a:p>
        </p:txBody>
      </p:sp>
      <p:sp>
        <p:nvSpPr>
          <p:cNvPr id="95237" name="Text Box 11"/>
          <p:cNvSpPr txBox="1">
            <a:spLocks noChangeArrowheads="1"/>
          </p:cNvSpPr>
          <p:nvPr/>
        </p:nvSpPr>
        <p:spPr bwMode="auto">
          <a:xfrm>
            <a:off x="755650" y="115888"/>
            <a:ext cx="774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altLang="hu-HU" sz="2000" b="0">
              <a:latin typeface="Tahoma" pitchFamily="34" charset="0"/>
            </a:endParaRPr>
          </a:p>
        </p:txBody>
      </p:sp>
      <p:pic>
        <p:nvPicPr>
          <p:cNvPr id="95238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052513"/>
            <a:ext cx="874871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9" name="Text Box 15"/>
          <p:cNvSpPr txBox="1">
            <a:spLocks noChangeArrowheads="1"/>
          </p:cNvSpPr>
          <p:nvPr/>
        </p:nvSpPr>
        <p:spPr bwMode="auto">
          <a:xfrm>
            <a:off x="179388" y="-77788"/>
            <a:ext cx="8748712" cy="82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400" b="0"/>
              <a:t>Végül néhány idevágó feladat a VGT1-ből, melyet elkészítettünk, vagy előkészítettünk modellezéseinkkel:</a:t>
            </a:r>
            <a:endParaRPr lang="en-US" altLang="hu-HU" sz="2400" b="0"/>
          </a:p>
        </p:txBody>
      </p:sp>
      <p:pic>
        <p:nvPicPr>
          <p:cNvPr id="95240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484313"/>
            <a:ext cx="84709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1" name="Oval 17"/>
          <p:cNvSpPr>
            <a:spLocks noChangeArrowheads="1"/>
          </p:cNvSpPr>
          <p:nvPr/>
        </p:nvSpPr>
        <p:spPr bwMode="auto">
          <a:xfrm>
            <a:off x="468313" y="3284538"/>
            <a:ext cx="8064500" cy="5762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 b="0"/>
          </a:p>
        </p:txBody>
      </p:sp>
      <p:pic>
        <p:nvPicPr>
          <p:cNvPr id="95242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24400"/>
            <a:ext cx="9144000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3" name="Text Box 19"/>
          <p:cNvSpPr txBox="1">
            <a:spLocks noChangeArrowheads="1"/>
          </p:cNvSpPr>
          <p:nvPr/>
        </p:nvSpPr>
        <p:spPr bwMode="auto">
          <a:xfrm>
            <a:off x="468313" y="4365625"/>
            <a:ext cx="18716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0"/>
              <a:t>Továbbá:</a:t>
            </a:r>
            <a:endParaRPr lang="en-US" altLang="hu-HU" b="0"/>
          </a:p>
        </p:txBody>
      </p:sp>
      <p:sp>
        <p:nvSpPr>
          <p:cNvPr id="95244" name="Rectangle 20"/>
          <p:cNvSpPr>
            <a:spLocks noChangeArrowheads="1"/>
          </p:cNvSpPr>
          <p:nvPr/>
        </p:nvSpPr>
        <p:spPr bwMode="auto">
          <a:xfrm>
            <a:off x="179388" y="5516563"/>
            <a:ext cx="8856662" cy="1152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68313" y="0"/>
            <a:ext cx="8351837" cy="90805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sz="900" b="0" cap="none" smtClean="0">
                <a:solidFill>
                  <a:srgbClr val="3333FF"/>
                </a:solidFill>
              </a:rPr>
              <a:t>A nátrium és a klorid alakulása a Déli-Bakony - Zalai mély-medence térségében , a Hévízi hideg és meleg karsztos vízgyűjtőjén</a:t>
            </a:r>
            <a:endParaRPr lang="hu-HU" cap="none" smtClean="0"/>
          </a:p>
        </p:txBody>
      </p:sp>
      <p:pic>
        <p:nvPicPr>
          <p:cNvPr id="96258" name="Picture 3" descr="zalaNa2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 l="4736" t="10388" r="2632" b="1154"/>
          <a:stretch>
            <a:fillRect/>
          </a:stretch>
        </p:blipFill>
        <p:spPr>
          <a:xfrm>
            <a:off x="323850" y="1628775"/>
            <a:ext cx="3959225" cy="5111750"/>
          </a:xfrm>
        </p:spPr>
      </p:pic>
      <p:pic>
        <p:nvPicPr>
          <p:cNvPr id="96259" name="Picture 4" descr="zalacl"/>
          <p:cNvPicPr>
            <a:picLocks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76825" y="1557338"/>
            <a:ext cx="3833813" cy="5040312"/>
          </a:xfrm>
        </p:spPr>
      </p:pic>
      <p:sp>
        <p:nvSpPr>
          <p:cNvPr id="96260" name="Text Box 6"/>
          <p:cNvSpPr txBox="1">
            <a:spLocks noChangeArrowheads="1"/>
          </p:cNvSpPr>
          <p:nvPr/>
        </p:nvSpPr>
        <p:spPr bwMode="auto">
          <a:xfrm>
            <a:off x="539750" y="908050"/>
            <a:ext cx="82089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 sz="1600" b="0"/>
              <a:t>Megjegyzés a mélymedence karsztrendszerét fedő miocén üledékekben a víz Na és Cl tartalma sokkal magasabb, rendszeresen meghaladja </a:t>
            </a:r>
            <a:r>
              <a:rPr lang="en-US" sz="1600" b="0"/>
              <a:t>5.000 mg/l</a:t>
            </a:r>
            <a:r>
              <a:rPr lang="hu-HU" sz="1600" b="0"/>
              <a:t> értéket. A mélykarszt-rendszer rendkívül híg vize önmagában kirajzolja az intenzív mélyáramlási rendszert</a:t>
            </a:r>
            <a:endParaRPr lang="en-US" sz="1600" b="0"/>
          </a:p>
        </p:txBody>
      </p:sp>
      <p:sp>
        <p:nvSpPr>
          <p:cNvPr id="96261" name="Line 7"/>
          <p:cNvSpPr>
            <a:spLocks noChangeShapeType="1"/>
          </p:cNvSpPr>
          <p:nvPr/>
        </p:nvSpPr>
        <p:spPr bwMode="auto">
          <a:xfrm flipH="1" flipV="1">
            <a:off x="3276600" y="4797425"/>
            <a:ext cx="719138" cy="1511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6262" name="Line 8"/>
          <p:cNvSpPr>
            <a:spLocks noChangeShapeType="1"/>
          </p:cNvSpPr>
          <p:nvPr/>
        </p:nvSpPr>
        <p:spPr bwMode="auto">
          <a:xfrm flipV="1">
            <a:off x="4067175" y="4724400"/>
            <a:ext cx="3817938" cy="1584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6263" name="Text Box 9"/>
          <p:cNvSpPr txBox="1">
            <a:spLocks noChangeArrowheads="1"/>
          </p:cNvSpPr>
          <p:nvPr/>
        </p:nvSpPr>
        <p:spPr bwMode="auto">
          <a:xfrm>
            <a:off x="2843213" y="6308725"/>
            <a:ext cx="1512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>
                <a:solidFill>
                  <a:srgbClr val="FF0000"/>
                </a:solidFill>
              </a:rPr>
              <a:t>Hévízi-tó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6264" name="Rectangle 11"/>
          <p:cNvSpPr>
            <a:spLocks noChangeArrowheads="1"/>
          </p:cNvSpPr>
          <p:nvPr/>
        </p:nvSpPr>
        <p:spPr bwMode="auto">
          <a:xfrm>
            <a:off x="468313" y="1700213"/>
            <a:ext cx="83518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hu-HU" b="0"/>
          </a:p>
        </p:txBody>
      </p:sp>
      <p:sp>
        <p:nvSpPr>
          <p:cNvPr id="96265" name="Text Box 12"/>
          <p:cNvSpPr txBox="1">
            <a:spLocks noChangeArrowheads="1"/>
          </p:cNvSpPr>
          <p:nvPr/>
        </p:nvSpPr>
        <p:spPr bwMode="auto">
          <a:xfrm>
            <a:off x="1403350" y="1844675"/>
            <a:ext cx="2160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/>
              <a:t>Nátrium, mg/l</a:t>
            </a:r>
            <a:endParaRPr lang="en-US"/>
          </a:p>
        </p:txBody>
      </p:sp>
      <p:sp>
        <p:nvSpPr>
          <p:cNvPr id="96266" name="Text Box 13"/>
          <p:cNvSpPr txBox="1">
            <a:spLocks noChangeArrowheads="1"/>
          </p:cNvSpPr>
          <p:nvPr/>
        </p:nvSpPr>
        <p:spPr bwMode="auto">
          <a:xfrm>
            <a:off x="5795963" y="1773238"/>
            <a:ext cx="24479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/>
              <a:t>Klorid, mg/l</a:t>
            </a:r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artalom helye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hu-HU" smtClean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6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zis 4"/>
          <p:cNvSpPr/>
          <p:nvPr/>
        </p:nvSpPr>
        <p:spPr>
          <a:xfrm>
            <a:off x="5857875" y="1571625"/>
            <a:ext cx="1214438" cy="107156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hu-HU" b="0"/>
          </a:p>
        </p:txBody>
      </p:sp>
      <p:sp>
        <p:nvSpPr>
          <p:cNvPr id="6" name="Ellipszis 5"/>
          <p:cNvSpPr/>
          <p:nvPr/>
        </p:nvSpPr>
        <p:spPr>
          <a:xfrm>
            <a:off x="5000625" y="3000375"/>
            <a:ext cx="928688" cy="85725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hu-HU" b="0"/>
          </a:p>
        </p:txBody>
      </p:sp>
      <p:sp>
        <p:nvSpPr>
          <p:cNvPr id="7" name="Ellipszis 6"/>
          <p:cNvSpPr/>
          <p:nvPr/>
        </p:nvSpPr>
        <p:spPr>
          <a:xfrm>
            <a:off x="1571625" y="4429125"/>
            <a:ext cx="1214438" cy="107156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hu-HU" b="0"/>
          </a:p>
        </p:txBody>
      </p:sp>
      <p:sp>
        <p:nvSpPr>
          <p:cNvPr id="97286" name="Szövegdoboz 7"/>
          <p:cNvSpPr txBox="1">
            <a:spLocks noChangeArrowheads="1"/>
          </p:cNvSpPr>
          <p:nvPr/>
        </p:nvSpPr>
        <p:spPr bwMode="auto">
          <a:xfrm>
            <a:off x="5286375" y="2286000"/>
            <a:ext cx="2271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hu-HU" sz="1400"/>
              <a:t>Nagyegyháza-Csordakút</a:t>
            </a:r>
          </a:p>
        </p:txBody>
      </p:sp>
      <p:sp>
        <p:nvSpPr>
          <p:cNvPr id="97287" name="Cím 1"/>
          <p:cNvSpPr>
            <a:spLocks noGrp="1"/>
          </p:cNvSpPr>
          <p:nvPr>
            <p:ph type="title" idx="4294967295"/>
          </p:nvPr>
        </p:nvSpPr>
        <p:spPr bwMode="auto">
          <a:xfrm>
            <a:off x="539750" y="0"/>
            <a:ext cx="7345363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sz="800" b="0" cap="none" smtClean="0">
                <a:solidFill>
                  <a:srgbClr val="0000FF"/>
                </a:solidFill>
              </a:rPr>
              <a:t>A legnagyobb karsztvízszint-süllyedések , amit a bauxit- és szénbányászati víztermelések okoztak,</a:t>
            </a:r>
            <a:br>
              <a:rPr lang="hu-HU" sz="800" b="0" cap="none" smtClean="0">
                <a:solidFill>
                  <a:srgbClr val="0000FF"/>
                </a:solidFill>
              </a:rPr>
            </a:br>
            <a:r>
              <a:rPr lang="hu-HU" sz="800" b="0" cap="none" smtClean="0">
                <a:solidFill>
                  <a:srgbClr val="0000FF"/>
                </a:solidFill>
              </a:rPr>
              <a:t>1989-91 körüli állapotok</a:t>
            </a:r>
            <a:endParaRPr lang="en-US" sz="800" b="0" cap="none" smtClean="0">
              <a:solidFill>
                <a:srgbClr val="0000FF"/>
              </a:solidFill>
            </a:endParaRPr>
          </a:p>
        </p:txBody>
      </p:sp>
      <p:sp>
        <p:nvSpPr>
          <p:cNvPr id="97288" name="AutoShape 9"/>
          <p:cNvSpPr>
            <a:spLocks noChangeArrowheads="1"/>
          </p:cNvSpPr>
          <p:nvPr/>
        </p:nvSpPr>
        <p:spPr bwMode="auto">
          <a:xfrm>
            <a:off x="1331913" y="5876925"/>
            <a:ext cx="360362" cy="287338"/>
          </a:xfrm>
          <a:custGeom>
            <a:avLst/>
            <a:gdLst>
              <a:gd name="T0" fmla="*/ 836690058 w 21600"/>
              <a:gd name="T1" fmla="*/ 0 h 21600"/>
              <a:gd name="T2" fmla="*/ 245043068 w 21600"/>
              <a:gd name="T3" fmla="*/ 99049550 h 21600"/>
              <a:gd name="T4" fmla="*/ 0 w 21600"/>
              <a:gd name="T5" fmla="*/ 338205537 h 21600"/>
              <a:gd name="T6" fmla="*/ 245043068 w 21600"/>
              <a:gd name="T7" fmla="*/ 577361657 h 21600"/>
              <a:gd name="T8" fmla="*/ 836690058 w 21600"/>
              <a:gd name="T9" fmla="*/ 676411073 h 21600"/>
              <a:gd name="T10" fmla="*/ 1428336179 w 21600"/>
              <a:gd name="T11" fmla="*/ 577361657 h 21600"/>
              <a:gd name="T12" fmla="*/ 1673380115 w 21600"/>
              <a:gd name="T13" fmla="*/ 338205537 h 21600"/>
              <a:gd name="T14" fmla="*/ 1428336179 w 21600"/>
              <a:gd name="T15" fmla="*/ 99049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7289" name="Rectangle 10"/>
          <p:cNvSpPr>
            <a:spLocks noChangeArrowheads="1"/>
          </p:cNvSpPr>
          <p:nvPr/>
        </p:nvSpPr>
        <p:spPr bwMode="auto">
          <a:xfrm>
            <a:off x="1619250" y="6453188"/>
            <a:ext cx="5905500" cy="404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hu-HU" b="0"/>
          </a:p>
        </p:txBody>
      </p:sp>
      <p:sp>
        <p:nvSpPr>
          <p:cNvPr id="97290" name="AutoShape 9"/>
          <p:cNvSpPr>
            <a:spLocks noChangeArrowheads="1"/>
          </p:cNvSpPr>
          <p:nvPr/>
        </p:nvSpPr>
        <p:spPr bwMode="auto">
          <a:xfrm>
            <a:off x="8172450" y="2205038"/>
            <a:ext cx="360363" cy="287337"/>
          </a:xfrm>
          <a:custGeom>
            <a:avLst/>
            <a:gdLst>
              <a:gd name="T0" fmla="*/ 836692379 w 21600"/>
              <a:gd name="T1" fmla="*/ 0 h 21600"/>
              <a:gd name="T2" fmla="*/ 245043748 w 21600"/>
              <a:gd name="T3" fmla="*/ 99049205 h 21600"/>
              <a:gd name="T4" fmla="*/ 0 w 21600"/>
              <a:gd name="T5" fmla="*/ 338204360 h 21600"/>
              <a:gd name="T6" fmla="*/ 245043748 w 21600"/>
              <a:gd name="T7" fmla="*/ 577359647 h 21600"/>
              <a:gd name="T8" fmla="*/ 836692379 w 21600"/>
              <a:gd name="T9" fmla="*/ 676408719 h 21600"/>
              <a:gd name="T10" fmla="*/ 1428340143 w 21600"/>
              <a:gd name="T11" fmla="*/ 577359647 h 21600"/>
              <a:gd name="T12" fmla="*/ 1673384759 w 21600"/>
              <a:gd name="T13" fmla="*/ 338204360 h 21600"/>
              <a:gd name="T14" fmla="*/ 1428340143 w 21600"/>
              <a:gd name="T15" fmla="*/ 9904920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7291" name="Text Box 12"/>
          <p:cNvSpPr txBox="1">
            <a:spLocks noChangeArrowheads="1"/>
          </p:cNvSpPr>
          <p:nvPr/>
        </p:nvSpPr>
        <p:spPr bwMode="auto">
          <a:xfrm>
            <a:off x="179388" y="6453188"/>
            <a:ext cx="4176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sz="1400"/>
              <a:t>Térkép: Csepregi András feldolgozása,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HevTohoz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3357563"/>
            <a:ext cx="43561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6" name="Picture 3" descr="HevTohozamNag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8263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4" descr="SarvariHoz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308350"/>
            <a:ext cx="4103688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8" name="Line 5"/>
          <p:cNvSpPr>
            <a:spLocks noChangeShapeType="1"/>
          </p:cNvSpPr>
          <p:nvPr/>
        </p:nvSpPr>
        <p:spPr bwMode="auto">
          <a:xfrm flipV="1">
            <a:off x="4211638" y="115888"/>
            <a:ext cx="73025" cy="6265862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8309" name="Line 6"/>
          <p:cNvSpPr>
            <a:spLocks noChangeShapeType="1"/>
          </p:cNvSpPr>
          <p:nvPr/>
        </p:nvSpPr>
        <p:spPr bwMode="auto">
          <a:xfrm flipV="1">
            <a:off x="900113" y="115888"/>
            <a:ext cx="0" cy="63373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8310" name="Text Box 7"/>
          <p:cNvSpPr txBox="1">
            <a:spLocks noChangeArrowheads="1"/>
          </p:cNvSpPr>
          <p:nvPr/>
        </p:nvSpPr>
        <p:spPr bwMode="auto">
          <a:xfrm>
            <a:off x="1116013" y="6340475"/>
            <a:ext cx="28781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1400"/>
              <a:t>Decreasing karst</a:t>
            </a:r>
            <a:r>
              <a:rPr lang="hu-HU" sz="1400"/>
              <a:t>-</a:t>
            </a:r>
            <a:r>
              <a:rPr lang="en-US" sz="1400"/>
              <a:t>water recharge at Keszthely mountain</a:t>
            </a:r>
          </a:p>
        </p:txBody>
      </p:sp>
      <p:sp>
        <p:nvSpPr>
          <p:cNvPr id="98311" name="Line 8"/>
          <p:cNvSpPr>
            <a:spLocks noChangeShapeType="1"/>
          </p:cNvSpPr>
          <p:nvPr/>
        </p:nvSpPr>
        <p:spPr bwMode="auto">
          <a:xfrm>
            <a:off x="3995738" y="1628775"/>
            <a:ext cx="1152525" cy="26638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8312" name="Text Box 9"/>
          <p:cNvSpPr txBox="1">
            <a:spLocks noChangeArrowheads="1"/>
          </p:cNvSpPr>
          <p:nvPr/>
        </p:nvSpPr>
        <p:spPr bwMode="auto">
          <a:xfrm>
            <a:off x="592138" y="6235700"/>
            <a:ext cx="577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hu-HU" sz="1400" b="0">
                <a:solidFill>
                  <a:srgbClr val="FF0000"/>
                </a:solidFill>
              </a:rPr>
              <a:t>1955</a:t>
            </a:r>
            <a:endParaRPr lang="en-US" sz="1400" b="0">
              <a:solidFill>
                <a:srgbClr val="FF0000"/>
              </a:solidFill>
            </a:endParaRPr>
          </a:p>
        </p:txBody>
      </p:sp>
      <p:sp>
        <p:nvSpPr>
          <p:cNvPr id="98313" name="Text Box 12"/>
          <p:cNvSpPr txBox="1">
            <a:spLocks noChangeArrowheads="1"/>
          </p:cNvSpPr>
          <p:nvPr/>
        </p:nvSpPr>
        <p:spPr bwMode="auto">
          <a:xfrm>
            <a:off x="3924300" y="6237288"/>
            <a:ext cx="64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sz="1400" b="0">
                <a:solidFill>
                  <a:srgbClr val="FF0000"/>
                </a:solidFill>
              </a:rPr>
              <a:t>2000</a:t>
            </a:r>
            <a:endParaRPr lang="en-US" sz="1400" b="0">
              <a:solidFill>
                <a:srgbClr val="FF0000"/>
              </a:solidFill>
            </a:endParaRPr>
          </a:p>
        </p:txBody>
      </p:sp>
      <p:pic>
        <p:nvPicPr>
          <p:cNvPr id="98314" name="Picture 14" descr="HevTohozamExce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260350"/>
            <a:ext cx="41402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5" name="Line 15"/>
          <p:cNvSpPr>
            <a:spLocks noChangeShapeType="1"/>
          </p:cNvSpPr>
          <p:nvPr/>
        </p:nvSpPr>
        <p:spPr bwMode="auto">
          <a:xfrm>
            <a:off x="4932363" y="1628775"/>
            <a:ext cx="4103687" cy="26638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8316" name="Text Box 16"/>
          <p:cNvSpPr txBox="1">
            <a:spLocks noChangeArrowheads="1"/>
          </p:cNvSpPr>
          <p:nvPr/>
        </p:nvSpPr>
        <p:spPr bwMode="auto">
          <a:xfrm>
            <a:off x="1042988" y="188913"/>
            <a:ext cx="273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/>
              <a:t>Discharge of the Lake</a:t>
            </a:r>
            <a:endParaRPr lang="en-US"/>
          </a:p>
        </p:txBody>
      </p:sp>
      <p:sp>
        <p:nvSpPr>
          <p:cNvPr id="98317" name="Rectangle 17"/>
          <p:cNvSpPr>
            <a:spLocks noChangeArrowheads="1"/>
          </p:cNvSpPr>
          <p:nvPr/>
        </p:nvSpPr>
        <p:spPr bwMode="auto">
          <a:xfrm>
            <a:off x="1835150" y="0"/>
            <a:ext cx="1512888" cy="260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hu-HU" b="0"/>
          </a:p>
        </p:txBody>
      </p:sp>
      <p:sp>
        <p:nvSpPr>
          <p:cNvPr id="98318" name="Rectangle 18"/>
          <p:cNvSpPr>
            <a:spLocks noChangeArrowheads="1"/>
          </p:cNvSpPr>
          <p:nvPr/>
        </p:nvSpPr>
        <p:spPr bwMode="auto">
          <a:xfrm>
            <a:off x="6084888" y="3284538"/>
            <a:ext cx="1079500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hu-HU" b="0"/>
          </a:p>
        </p:txBody>
      </p:sp>
      <p:sp>
        <p:nvSpPr>
          <p:cNvPr id="98319" name="Line 19"/>
          <p:cNvSpPr>
            <a:spLocks noChangeShapeType="1"/>
          </p:cNvSpPr>
          <p:nvPr/>
        </p:nvSpPr>
        <p:spPr bwMode="auto">
          <a:xfrm>
            <a:off x="395288" y="5516563"/>
            <a:ext cx="4105275" cy="288925"/>
          </a:xfrm>
          <a:prstGeom prst="line">
            <a:avLst/>
          </a:prstGeom>
          <a:noFill/>
          <a:ln w="38100">
            <a:solidFill>
              <a:srgbClr val="3333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8320" name="Line 20"/>
          <p:cNvSpPr>
            <a:spLocks noChangeShapeType="1"/>
          </p:cNvSpPr>
          <p:nvPr/>
        </p:nvSpPr>
        <p:spPr bwMode="auto">
          <a:xfrm>
            <a:off x="323850" y="1341438"/>
            <a:ext cx="4679950" cy="287337"/>
          </a:xfrm>
          <a:prstGeom prst="line">
            <a:avLst/>
          </a:prstGeom>
          <a:noFill/>
          <a:ln w="38100">
            <a:solidFill>
              <a:srgbClr val="3333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8321" name="Text Box 22"/>
          <p:cNvSpPr txBox="1">
            <a:spLocks noChangeArrowheads="1"/>
          </p:cNvSpPr>
          <p:nvPr/>
        </p:nvSpPr>
        <p:spPr bwMode="auto">
          <a:xfrm>
            <a:off x="4643438" y="5805488"/>
            <a:ext cx="4500562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1600"/>
              <a:t>Discharge fluctuations in the last 15 years </a:t>
            </a:r>
          </a:p>
          <a:p>
            <a:pPr defTabSz="914400"/>
            <a:r>
              <a:rPr lang="en-US" sz="1600"/>
              <a:t>controlled by „natural” recharge and </a:t>
            </a:r>
          </a:p>
          <a:p>
            <a:pPr defTabSz="914400"/>
            <a:r>
              <a:rPr lang="en-US" sz="1600"/>
              <a:t>the abstractions (~ 10% of Lake discharge), of the surrounding thermal wells</a:t>
            </a:r>
            <a:r>
              <a:rPr lang="hu-HU" b="0"/>
              <a:t> </a:t>
            </a:r>
            <a:endParaRPr lang="en-US" b="0"/>
          </a:p>
        </p:txBody>
      </p:sp>
      <p:sp>
        <p:nvSpPr>
          <p:cNvPr id="98322" name="Rectangle 23"/>
          <p:cNvSpPr>
            <a:spLocks noChangeArrowheads="1"/>
          </p:cNvSpPr>
          <p:nvPr/>
        </p:nvSpPr>
        <p:spPr bwMode="auto">
          <a:xfrm>
            <a:off x="4643438" y="5805488"/>
            <a:ext cx="4321175" cy="1052512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/>
            <a:endParaRPr lang="hu-HU" b="0">
              <a:solidFill>
                <a:srgbClr val="FF0066"/>
              </a:solidFill>
            </a:endParaRPr>
          </a:p>
        </p:txBody>
      </p:sp>
      <p:sp>
        <p:nvSpPr>
          <p:cNvPr id="98323" name="Text Box 24"/>
          <p:cNvSpPr txBox="1">
            <a:spLocks noChangeArrowheads="1"/>
          </p:cNvSpPr>
          <p:nvPr/>
        </p:nvSpPr>
        <p:spPr bwMode="auto">
          <a:xfrm>
            <a:off x="107950" y="6524625"/>
            <a:ext cx="8302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sz="800" b="0"/>
              <a:t>Sárváry, 1999</a:t>
            </a:r>
            <a:endParaRPr lang="en-US" sz="8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0"/>
            <a:ext cx="7129462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2708275"/>
            <a:ext cx="7129462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302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323850" y="0"/>
            <a:ext cx="8640763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buFont typeface="Arial" charset="0"/>
              <a:buNone/>
            </a:pPr>
            <a:r>
              <a:rPr lang="hu-HU" altLang="hu-HU" b="0">
                <a:solidFill>
                  <a:schemeClr val="bg1"/>
                </a:solidFill>
              </a:rPr>
              <a:t>„A Hévízi-tó forrásánál és felszín alatti vízgyűjtő területénél jelentkező változatos, regionális és lokális hatások olyan rendszeres és teljes körű hidrogeológiai megfigyeléseket, kutatásokat igényelnek, melyek közvetlenül felhasználhatók a hosszú távú és napi vízgazdálkodásban, környezet és természetvédelemben.”</a:t>
            </a:r>
          </a:p>
          <a:p>
            <a:pPr algn="ctr" defTabSz="914400">
              <a:buFont typeface="Arial" charset="0"/>
              <a:buNone/>
            </a:pPr>
            <a:endParaRPr lang="hu-HU" altLang="hu-HU" b="0">
              <a:solidFill>
                <a:schemeClr val="bg1"/>
              </a:solidFill>
            </a:endParaRPr>
          </a:p>
          <a:p>
            <a:pPr algn="ctr" defTabSz="914400">
              <a:buFont typeface="Arial" charset="0"/>
              <a:buNone/>
            </a:pPr>
            <a:r>
              <a:rPr lang="hu-HU" altLang="hu-HU" sz="2400"/>
              <a:t>A 2009-15 időszak aktualitásai</a:t>
            </a:r>
          </a:p>
          <a:p>
            <a:pPr algn="ctr" defTabSz="914400">
              <a:buFont typeface="Arial" charset="0"/>
              <a:buNone/>
            </a:pPr>
            <a:endParaRPr lang="hu-HU" altLang="hu-HU" b="0"/>
          </a:p>
          <a:p>
            <a:pPr defTabSz="914400">
              <a:buFont typeface="Wingdings" pitchFamily="2" charset="2"/>
              <a:buChar char="Ø"/>
            </a:pPr>
            <a:r>
              <a:rPr lang="hu-HU" altLang="hu-HU">
                <a:solidFill>
                  <a:srgbClr val="FF0000"/>
                </a:solidFill>
              </a:rPr>
              <a:t>Az első Vízgyűjtő gazdálkodási Tervben (VGT1-ben) a Hévízi-tó vízgazdálkodása, mint jó példa szerepelt, az első (Mi) igénybevételi korlát kijelölésével. Mi történt azóta? „Nyakunkon a VGT2”!!</a:t>
            </a:r>
          </a:p>
          <a:p>
            <a:pPr defTabSz="914400">
              <a:buFont typeface="Wingdings" pitchFamily="2" charset="2"/>
              <a:buChar char="Ø"/>
            </a:pPr>
            <a:endParaRPr lang="hu-HU" altLang="hu-HU">
              <a:solidFill>
                <a:srgbClr val="FF0000"/>
              </a:solidFill>
            </a:endParaRPr>
          </a:p>
          <a:p>
            <a:pPr defTabSz="914400">
              <a:buFont typeface="Wingdings" pitchFamily="2" charset="2"/>
              <a:buChar char="Ø"/>
            </a:pPr>
            <a:r>
              <a:rPr lang="hu-HU" altLang="hu-HU">
                <a:solidFill>
                  <a:srgbClr val="0000CC"/>
                </a:solidFill>
              </a:rPr>
              <a:t>Új fázisba lépett a karsztrendszer regenerálódása, ( főleg 2010 extrém csapadéka miatt), változások a vízgyűjtőn, változások a Tó körzetében.</a:t>
            </a:r>
          </a:p>
          <a:p>
            <a:pPr defTabSz="914400">
              <a:buFont typeface="Wingdings" pitchFamily="2" charset="2"/>
              <a:buChar char="Ø"/>
            </a:pPr>
            <a:endParaRPr lang="hu-HU" altLang="hu-HU">
              <a:solidFill>
                <a:srgbClr val="0000CC"/>
              </a:solidFill>
            </a:endParaRPr>
          </a:p>
          <a:p>
            <a:pPr defTabSz="914400">
              <a:buFont typeface="Wingdings" pitchFamily="2" charset="2"/>
              <a:buChar char="Ø"/>
            </a:pPr>
            <a:r>
              <a:rPr lang="hu-HU" altLang="hu-HU">
                <a:solidFill>
                  <a:srgbClr val="FF0000"/>
                </a:solidFill>
              </a:rPr>
              <a:t>Új igények, (potenciális terhelések) jelentkeztek, zalacsányi, nemesbüki, zalaegerszegi, vasvári, zalaszentgróti, vadaskerti fejlesztések, koncessziós kezdeményezések geotermiára, szénhidrogénekre.</a:t>
            </a:r>
          </a:p>
          <a:p>
            <a:pPr defTabSz="914400">
              <a:buFont typeface="Wingdings" pitchFamily="2" charset="2"/>
              <a:buChar char="Ø"/>
            </a:pPr>
            <a:endParaRPr lang="hu-HU" altLang="hu-HU">
              <a:solidFill>
                <a:srgbClr val="FF0000"/>
              </a:solidFill>
            </a:endParaRPr>
          </a:p>
          <a:p>
            <a:pPr defTabSz="914400">
              <a:buFont typeface="Wingdings" pitchFamily="2" charset="2"/>
              <a:buChar char="Ø"/>
            </a:pPr>
            <a:r>
              <a:rPr lang="hu-HU" altLang="hu-HU">
                <a:solidFill>
                  <a:srgbClr val="0000CC"/>
                </a:solidFill>
              </a:rPr>
              <a:t> Új nemzetközi és hazai kutatások, kiegészítő felmérések, regionális modellezések érintették  a vízgyűjtőt, melyekhez új vizsgálati (izotóp- és nemesgáz) módszerek kerültek alkalmazásra.</a:t>
            </a:r>
          </a:p>
          <a:p>
            <a:pPr defTabSz="914400">
              <a:buFont typeface="Wingdings" pitchFamily="2" charset="2"/>
              <a:buChar char="Ø"/>
            </a:pPr>
            <a:endParaRPr lang="hu-HU" altLang="hu-HU">
              <a:solidFill>
                <a:srgbClr val="0000CC"/>
              </a:solidFill>
            </a:endParaRPr>
          </a:p>
          <a:p>
            <a:pPr defTabSz="914400">
              <a:buFont typeface="Wingdings" pitchFamily="2" charset="2"/>
              <a:buChar char="Ø"/>
            </a:pPr>
            <a:r>
              <a:rPr lang="hu-HU" altLang="hu-HU">
                <a:solidFill>
                  <a:srgbClr val="FF0000"/>
                </a:solidFill>
              </a:rPr>
              <a:t>A tavi, Tó-környéki monitoring és regionális monitoring-rendszerek felújítása és korszerűsítése megkezdődött</a:t>
            </a:r>
            <a:endParaRPr lang="hu-HU" altLang="hu-HU" b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0"/>
            <a:ext cx="7129462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3184525"/>
            <a:ext cx="481965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92150"/>
            <a:ext cx="8243887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052513"/>
            <a:ext cx="7920038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341438"/>
            <a:ext cx="6624638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800px-Heviz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4350" y="0"/>
            <a:ext cx="481965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 descr="Medicinal_Bath_Heviz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00563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4" descr="Medicinal_Bath_Heviz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3486150"/>
            <a:ext cx="47879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 descr="Heviz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73438"/>
            <a:ext cx="4500563" cy="348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églalap 5"/>
          <p:cNvSpPr>
            <a:spLocks noChangeArrowheads="1"/>
          </p:cNvSpPr>
          <p:nvPr/>
        </p:nvSpPr>
        <p:spPr bwMode="auto">
          <a:xfrm>
            <a:off x="2268538" y="1196975"/>
            <a:ext cx="45720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 sz="2800">
                <a:solidFill>
                  <a:srgbClr val="FFFF00"/>
                </a:solidFill>
              </a:rPr>
              <a:t>Miközben</a:t>
            </a:r>
            <a:r>
              <a:rPr lang="hu-HU">
                <a:solidFill>
                  <a:srgbClr val="FFFF00"/>
                </a:solidFill>
              </a:rPr>
              <a:t> a Hévízi-tó továbbra is a hazai gyógy-idegenforgalom, wellness-túrizmus zászlóshajója szimbiózisban az ország egyik legjelentősebb, még épen maradt „felszín alatti víztől függő ökoszisztémá”-jával. </a:t>
            </a:r>
            <a:endParaRPr lang="en-US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>
            <a:spLocks noChangeArrowheads="1"/>
          </p:cNvSpPr>
          <p:nvPr/>
        </p:nvSpPr>
        <p:spPr bwMode="auto">
          <a:xfrm>
            <a:off x="1979613" y="1844675"/>
            <a:ext cx="54006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 sz="3600" b="0"/>
              <a:t>Közvetlen előzmények 2009-ig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0" y="2620963"/>
            <a:ext cx="5651500" cy="42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250825" y="188913"/>
            <a:ext cx="8424863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b="0">
                <a:solidFill>
                  <a:schemeClr val="bg1"/>
                </a:solidFill>
              </a:rPr>
              <a:t>Kutatási előzmény: a Déli-Bakony – Zalai medence kutatási projekt, MÁFI + ELTE, Miskolci Egyetem kutatói, vállalkozók szakértői.</a:t>
            </a:r>
          </a:p>
          <a:p>
            <a:pPr defTabSz="914400">
              <a:spcBef>
                <a:spcPct val="50000"/>
              </a:spcBef>
            </a:pPr>
            <a:endParaRPr lang="hu-HU" sz="1600" b="0"/>
          </a:p>
          <a:p>
            <a:pPr defTabSz="914400">
              <a:spcBef>
                <a:spcPct val="50000"/>
              </a:spcBef>
            </a:pPr>
            <a:r>
              <a:rPr lang="hu-HU" sz="1600" b="0"/>
              <a:t>Regionális áramlási és hőtranszport-modellezések, klimatikus modellezések, frissített földtani alapú hidrosztratigráfiai egységek, monitoring-adatok térbeli és statisztikai feldolgozása. (Viszkok J, Jocháné Edelényi E., Gál Nóra, Kovács J., Rotárné Szalkai Á., Tóth Gy... és még sokan mások)</a:t>
            </a:r>
          </a:p>
          <a:p>
            <a:pPr defTabSz="914400">
              <a:spcBef>
                <a:spcPct val="50000"/>
              </a:spcBef>
            </a:pPr>
            <a:r>
              <a:rPr lang="hu-HU" sz="1600" b="0"/>
              <a:t>Outputok: Jelentések, publikációk, előadások, monitoring-fejlesztések, és…</a:t>
            </a:r>
          </a:p>
        </p:txBody>
      </p:sp>
      <p:sp>
        <p:nvSpPr>
          <p:cNvPr id="15363" name="Line 4"/>
          <p:cNvSpPr>
            <a:spLocks noChangeShapeType="1"/>
          </p:cNvSpPr>
          <p:nvPr/>
        </p:nvSpPr>
        <p:spPr bwMode="auto">
          <a:xfrm>
            <a:off x="3708400" y="2620963"/>
            <a:ext cx="1079500" cy="158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250825" y="4365625"/>
            <a:ext cx="2808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b="0"/>
              <a:t>… és:  egy új karsztvíz-gazdálkodási koncepció</a:t>
            </a:r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84213" y="2620963"/>
            <a:ext cx="792162" cy="1528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5366" name="Oval 7"/>
          <p:cNvSpPr>
            <a:spLocks noChangeArrowheads="1"/>
          </p:cNvSpPr>
          <p:nvPr/>
        </p:nvSpPr>
        <p:spPr bwMode="auto">
          <a:xfrm>
            <a:off x="179388" y="4149725"/>
            <a:ext cx="2701925" cy="10795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kt41k41ABplus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260350"/>
            <a:ext cx="8085138" cy="5851525"/>
          </a:xfrm>
        </p:spPr>
      </p:pic>
      <p:sp>
        <p:nvSpPr>
          <p:cNvPr id="16386" name="Line 4"/>
          <p:cNvSpPr>
            <a:spLocks noChangeShapeType="1"/>
          </p:cNvSpPr>
          <p:nvPr/>
        </p:nvSpPr>
        <p:spPr bwMode="auto">
          <a:xfrm>
            <a:off x="2987675" y="3644900"/>
            <a:ext cx="1439863" cy="649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87" name="Line 5"/>
          <p:cNvSpPr>
            <a:spLocks noChangeShapeType="1"/>
          </p:cNvSpPr>
          <p:nvPr/>
        </p:nvSpPr>
        <p:spPr bwMode="auto">
          <a:xfrm flipH="1" flipV="1">
            <a:off x="2627313" y="2636838"/>
            <a:ext cx="2376487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88" name="Line 6"/>
          <p:cNvSpPr>
            <a:spLocks noChangeShapeType="1"/>
          </p:cNvSpPr>
          <p:nvPr/>
        </p:nvSpPr>
        <p:spPr bwMode="auto">
          <a:xfrm flipH="1">
            <a:off x="2843213" y="1628775"/>
            <a:ext cx="3097212" cy="7207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89" name="Line 7"/>
          <p:cNvSpPr>
            <a:spLocks noChangeShapeType="1"/>
          </p:cNvSpPr>
          <p:nvPr/>
        </p:nvSpPr>
        <p:spPr bwMode="auto">
          <a:xfrm flipH="1">
            <a:off x="2195513" y="2349500"/>
            <a:ext cx="504825" cy="4318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0" name="Line 8"/>
          <p:cNvSpPr>
            <a:spLocks noChangeShapeType="1"/>
          </p:cNvSpPr>
          <p:nvPr/>
        </p:nvSpPr>
        <p:spPr bwMode="auto">
          <a:xfrm flipH="1">
            <a:off x="3563938" y="3284538"/>
            <a:ext cx="1512887" cy="730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1" name="Line 9"/>
          <p:cNvSpPr>
            <a:spLocks noChangeShapeType="1"/>
          </p:cNvSpPr>
          <p:nvPr/>
        </p:nvSpPr>
        <p:spPr bwMode="auto">
          <a:xfrm flipH="1">
            <a:off x="4572000" y="3357563"/>
            <a:ext cx="215900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2" name="Line 11"/>
          <p:cNvSpPr>
            <a:spLocks noChangeShapeType="1"/>
          </p:cNvSpPr>
          <p:nvPr/>
        </p:nvSpPr>
        <p:spPr bwMode="auto">
          <a:xfrm flipH="1">
            <a:off x="4427538" y="4076700"/>
            <a:ext cx="288925" cy="28892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3" name="Line 12"/>
          <p:cNvSpPr>
            <a:spLocks noChangeShapeType="1"/>
          </p:cNvSpPr>
          <p:nvPr/>
        </p:nvSpPr>
        <p:spPr bwMode="auto">
          <a:xfrm flipV="1">
            <a:off x="2987675" y="4437063"/>
            <a:ext cx="1223963" cy="1444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4" name="Line 13"/>
          <p:cNvSpPr>
            <a:spLocks noChangeShapeType="1"/>
          </p:cNvSpPr>
          <p:nvPr/>
        </p:nvSpPr>
        <p:spPr bwMode="auto">
          <a:xfrm>
            <a:off x="3779838" y="3500438"/>
            <a:ext cx="0" cy="4333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5" name="Line 14"/>
          <p:cNvSpPr>
            <a:spLocks noChangeShapeType="1"/>
          </p:cNvSpPr>
          <p:nvPr/>
        </p:nvSpPr>
        <p:spPr bwMode="auto">
          <a:xfrm flipH="1">
            <a:off x="4067175" y="3716338"/>
            <a:ext cx="73025" cy="433387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6" name="Line 15"/>
          <p:cNvSpPr>
            <a:spLocks noChangeShapeType="1"/>
          </p:cNvSpPr>
          <p:nvPr/>
        </p:nvSpPr>
        <p:spPr bwMode="auto">
          <a:xfrm flipH="1" flipV="1">
            <a:off x="3851275" y="3500438"/>
            <a:ext cx="720725" cy="2889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7" name="Line 16"/>
          <p:cNvSpPr>
            <a:spLocks noChangeShapeType="1"/>
          </p:cNvSpPr>
          <p:nvPr/>
        </p:nvSpPr>
        <p:spPr bwMode="auto">
          <a:xfrm flipH="1">
            <a:off x="4643438" y="3789363"/>
            <a:ext cx="433387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8" name="Line 17"/>
          <p:cNvSpPr>
            <a:spLocks noChangeShapeType="1"/>
          </p:cNvSpPr>
          <p:nvPr/>
        </p:nvSpPr>
        <p:spPr bwMode="auto">
          <a:xfrm flipH="1" flipV="1">
            <a:off x="4716463" y="3860800"/>
            <a:ext cx="71437" cy="1444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9" name="Line 18"/>
          <p:cNvSpPr>
            <a:spLocks noChangeShapeType="1"/>
          </p:cNvSpPr>
          <p:nvPr/>
        </p:nvSpPr>
        <p:spPr bwMode="auto">
          <a:xfrm>
            <a:off x="2195513" y="2924175"/>
            <a:ext cx="720725" cy="7921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0" name="Line 25"/>
          <p:cNvSpPr>
            <a:spLocks noChangeShapeType="1"/>
          </p:cNvSpPr>
          <p:nvPr/>
        </p:nvSpPr>
        <p:spPr bwMode="auto">
          <a:xfrm>
            <a:off x="4284663" y="2997200"/>
            <a:ext cx="503237" cy="7143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1" name="Line 26"/>
          <p:cNvSpPr>
            <a:spLocks noChangeShapeType="1"/>
          </p:cNvSpPr>
          <p:nvPr/>
        </p:nvSpPr>
        <p:spPr bwMode="auto">
          <a:xfrm>
            <a:off x="4356100" y="2276475"/>
            <a:ext cx="792163" cy="7143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2" name="Line 27"/>
          <p:cNvSpPr>
            <a:spLocks noChangeShapeType="1"/>
          </p:cNvSpPr>
          <p:nvPr/>
        </p:nvSpPr>
        <p:spPr bwMode="auto">
          <a:xfrm flipV="1">
            <a:off x="5292725" y="1123950"/>
            <a:ext cx="576263" cy="1588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3" name="Line 28"/>
          <p:cNvSpPr>
            <a:spLocks noChangeShapeType="1"/>
          </p:cNvSpPr>
          <p:nvPr/>
        </p:nvSpPr>
        <p:spPr bwMode="auto">
          <a:xfrm flipH="1" flipV="1">
            <a:off x="1835150" y="3213100"/>
            <a:ext cx="1152525" cy="936625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4" name="Line 29"/>
          <p:cNvSpPr>
            <a:spLocks noChangeShapeType="1"/>
          </p:cNvSpPr>
          <p:nvPr/>
        </p:nvSpPr>
        <p:spPr bwMode="auto">
          <a:xfrm>
            <a:off x="1476375" y="3429000"/>
            <a:ext cx="1295400" cy="9366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5" name="Line 30"/>
          <p:cNvSpPr>
            <a:spLocks noChangeShapeType="1"/>
          </p:cNvSpPr>
          <p:nvPr/>
        </p:nvSpPr>
        <p:spPr bwMode="auto">
          <a:xfrm flipV="1">
            <a:off x="2843213" y="4221163"/>
            <a:ext cx="144462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6" name="Line 31"/>
          <p:cNvSpPr>
            <a:spLocks noChangeShapeType="1"/>
          </p:cNvSpPr>
          <p:nvPr/>
        </p:nvSpPr>
        <p:spPr bwMode="auto">
          <a:xfrm flipH="1">
            <a:off x="1476375" y="3213100"/>
            <a:ext cx="287338" cy="144463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7" name="Line 32"/>
          <p:cNvSpPr>
            <a:spLocks noChangeShapeType="1"/>
          </p:cNvSpPr>
          <p:nvPr/>
        </p:nvSpPr>
        <p:spPr bwMode="auto">
          <a:xfrm flipH="1">
            <a:off x="4283075" y="3789363"/>
            <a:ext cx="1588" cy="576262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8" name="Text Box 33"/>
          <p:cNvSpPr txBox="1">
            <a:spLocks noChangeArrowheads="1"/>
          </p:cNvSpPr>
          <p:nvPr/>
        </p:nvSpPr>
        <p:spPr bwMode="auto">
          <a:xfrm>
            <a:off x="900113" y="333375"/>
            <a:ext cx="24479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 sz="2000"/>
              <a:t>Fontosabb hideg és termálvíz áramlási útvonalak</a:t>
            </a:r>
            <a:endParaRPr lang="en-US" sz="2000"/>
          </a:p>
        </p:txBody>
      </p:sp>
      <p:sp>
        <p:nvSpPr>
          <p:cNvPr id="16409" name="Oval 34"/>
          <p:cNvSpPr>
            <a:spLocks noChangeArrowheads="1"/>
          </p:cNvSpPr>
          <p:nvPr/>
        </p:nvSpPr>
        <p:spPr bwMode="auto">
          <a:xfrm>
            <a:off x="4284663" y="4149725"/>
            <a:ext cx="431800" cy="35877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hu-HU" b="0"/>
          </a:p>
        </p:txBody>
      </p:sp>
      <p:sp>
        <p:nvSpPr>
          <p:cNvPr id="16410" name="Text Box 35"/>
          <p:cNvSpPr txBox="1">
            <a:spLocks noChangeArrowheads="1"/>
          </p:cNvSpPr>
          <p:nvPr/>
        </p:nvSpPr>
        <p:spPr bwMode="auto">
          <a:xfrm>
            <a:off x="395288" y="6021388"/>
            <a:ext cx="842486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hu-HU" b="0"/>
              <a:t>A koncepcionális áramlási modell a rendszer kémiai, izotóp-hidrológiai, hőmérsékleti és hidraulikus potenciál-adatain, valamint a főbb források hozamán alapszik.</a:t>
            </a:r>
            <a:endParaRPr lang="en-US" b="0"/>
          </a:p>
        </p:txBody>
      </p:sp>
      <p:sp>
        <p:nvSpPr>
          <p:cNvPr id="16411" name="Oval 36"/>
          <p:cNvSpPr>
            <a:spLocks noChangeArrowheads="1"/>
          </p:cNvSpPr>
          <p:nvPr/>
        </p:nvSpPr>
        <p:spPr bwMode="auto">
          <a:xfrm>
            <a:off x="3563938" y="3573463"/>
            <a:ext cx="1008062" cy="93662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hu-HU" b="0"/>
          </a:p>
        </p:txBody>
      </p:sp>
      <p:sp>
        <p:nvSpPr>
          <p:cNvPr id="16412" name="Line 37"/>
          <p:cNvSpPr>
            <a:spLocks noChangeShapeType="1"/>
          </p:cNvSpPr>
          <p:nvPr/>
        </p:nvSpPr>
        <p:spPr bwMode="auto">
          <a:xfrm flipH="1" flipV="1">
            <a:off x="3995738" y="4508500"/>
            <a:ext cx="1728787" cy="122555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13" name="Text Box 38"/>
          <p:cNvSpPr txBox="1">
            <a:spLocks noChangeArrowheads="1"/>
          </p:cNvSpPr>
          <p:nvPr/>
        </p:nvSpPr>
        <p:spPr bwMode="auto">
          <a:xfrm>
            <a:off x="5795963" y="5445125"/>
            <a:ext cx="2159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hu-HU"/>
              <a:t>Fő keveredési zóna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-tém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</TotalTime>
  <Words>1512</Words>
  <Application>Microsoft Office PowerPoint</Application>
  <PresentationFormat>Diavetítés a képernyőre (4:3 oldalarány)</PresentationFormat>
  <Paragraphs>196</Paragraphs>
  <Slides>53</Slides>
  <Notes>2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Tervezősablon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53</vt:i4>
      </vt:variant>
    </vt:vector>
  </HeadingPairs>
  <TitlesOfParts>
    <vt:vector size="61" baseType="lpstr">
      <vt:lpstr>Arial</vt:lpstr>
      <vt:lpstr>Calibri</vt:lpstr>
      <vt:lpstr>Wingdings</vt:lpstr>
      <vt:lpstr>Garamond</vt:lpstr>
      <vt:lpstr>Tahoma</vt:lpstr>
      <vt:lpstr>Office-téma</vt:lpstr>
      <vt:lpstr>Office-téma</vt:lpstr>
      <vt:lpstr>Chart</vt:lpstr>
      <vt:lpstr>  „A Dunántúli-középhegység karsztvíz készletének mennyiségi, minőségi állapota” című fórum    Jó vízgazdálkodási gyakorlat a Hévizi-tó környékén    Tóth György (MFGI)  és  Székely Edgár (NYUDUVIZIG.)   Balatonfüred,   2015. augusztus 31.  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Hévízgyógyfürdő és Szent András Kórház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A nátrium és a klorid alakulása a Déli-Bakony - Zalai mély-medence térségében , a Hévízi hideg és meleg karsztos vízgyűjtőjén</vt:lpstr>
      <vt:lpstr>A legnagyobb karsztvízszint-süllyedések , amit a bauxit- és szénbányászati víztermelések okoztak, 1989-91 körüli állapotok</vt:lpstr>
      <vt:lpstr>48. dia</vt:lpstr>
      <vt:lpstr>49. dia</vt:lpstr>
      <vt:lpstr>50. dia</vt:lpstr>
      <vt:lpstr>51. dia</vt:lpstr>
      <vt:lpstr>52. dia</vt:lpstr>
      <vt:lpstr>53. dia</vt:lpstr>
    </vt:vector>
  </TitlesOfParts>
  <Company>novak.adam@gmail.com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user</cp:lastModifiedBy>
  <cp:revision>88</cp:revision>
  <dcterms:created xsi:type="dcterms:W3CDTF">2014-03-03T11:13:53Z</dcterms:created>
  <dcterms:modified xsi:type="dcterms:W3CDTF">2015-08-31T04:34:09Z</dcterms:modified>
</cp:coreProperties>
</file>